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32" r:id="rId2"/>
    <p:sldId id="267" r:id="rId3"/>
    <p:sldId id="365" r:id="rId4"/>
    <p:sldId id="387" r:id="rId5"/>
    <p:sldId id="384" r:id="rId6"/>
    <p:sldId id="385" r:id="rId7"/>
    <p:sldId id="386" r:id="rId8"/>
    <p:sldId id="382" r:id="rId9"/>
    <p:sldId id="367" r:id="rId10"/>
    <p:sldId id="331" r:id="rId11"/>
    <p:sldId id="294" r:id="rId12"/>
    <p:sldId id="306" r:id="rId13"/>
    <p:sldId id="379" r:id="rId14"/>
    <p:sldId id="280" r:id="rId15"/>
    <p:sldId id="289" r:id="rId16"/>
    <p:sldId id="381" r:id="rId17"/>
    <p:sldId id="363" r:id="rId18"/>
    <p:sldId id="323" r:id="rId19"/>
    <p:sldId id="325" r:id="rId20"/>
    <p:sldId id="327" r:id="rId21"/>
    <p:sldId id="324" r:id="rId22"/>
    <p:sldId id="328" r:id="rId23"/>
    <p:sldId id="364" r:id="rId24"/>
    <p:sldId id="285" r:id="rId25"/>
    <p:sldId id="284" r:id="rId26"/>
    <p:sldId id="304" r:id="rId27"/>
    <p:sldId id="287" r:id="rId28"/>
    <p:sldId id="299" r:id="rId29"/>
    <p:sldId id="279" r:id="rId30"/>
    <p:sldId id="283" r:id="rId31"/>
    <p:sldId id="378" r:id="rId32"/>
    <p:sldId id="338" r:id="rId33"/>
    <p:sldId id="359" r:id="rId34"/>
    <p:sldId id="358" r:id="rId35"/>
    <p:sldId id="356" r:id="rId36"/>
    <p:sldId id="362" r:id="rId37"/>
    <p:sldId id="357" r:id="rId38"/>
    <p:sldId id="361" r:id="rId39"/>
    <p:sldId id="300" r:id="rId40"/>
    <p:sldId id="305" r:id="rId41"/>
  </p:sldIdLst>
  <p:sldSz cx="9144000" cy="6858000" type="screen4x3"/>
  <p:notesSz cx="6735763" cy="98663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sch Sandra" initials="B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055"/>
    <a:srgbClr val="616164"/>
    <a:srgbClr val="D1D2D4"/>
    <a:srgbClr val="9B9DA0"/>
    <a:srgbClr val="FFFFFF"/>
    <a:srgbClr val="EEF5DB"/>
    <a:srgbClr val="0000FF"/>
    <a:srgbClr val="CC0000"/>
    <a:srgbClr val="FF00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3728" autoAdjust="0"/>
  </p:normalViewPr>
  <p:slideViewPr>
    <p:cSldViewPr>
      <p:cViewPr varScale="1">
        <p:scale>
          <a:sx n="92" d="100"/>
          <a:sy n="92" d="100"/>
        </p:scale>
        <p:origin x="16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50" d="100"/>
          <a:sy n="150" d="100"/>
        </p:scale>
        <p:origin x="-1092" y="36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D88486D-F4C5-49E9-95DD-C7B73ADC8A17}" type="datetimeFigureOut">
              <a:rPr lang="de-CH"/>
              <a:pPr>
                <a:defRPr/>
              </a:pPr>
              <a:t>21.10.2022</a:t>
            </a:fld>
            <a:endParaRPr lang="de-CH"/>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7" name="Foliennummernplatzhalt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77C71B4-D11B-4913-BAB7-FF583C653561}" type="slidenum">
              <a:rPr lang="de-CH"/>
              <a:pPr>
                <a:defRPr/>
              </a:pPr>
              <a:t>‹Nr.›</a:t>
            </a:fld>
            <a:endParaRPr lang="de-CH"/>
          </a:p>
        </p:txBody>
      </p:sp>
    </p:spTree>
    <p:extLst>
      <p:ext uri="{BB962C8B-B14F-4D97-AF65-F5344CB8AC3E}">
        <p14:creationId xmlns:p14="http://schemas.microsoft.com/office/powerpoint/2010/main" val="2237981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Wingdings" pitchFamily="2" charset="2"/>
              <a:buNone/>
            </a:pPr>
            <a:r>
              <a:rPr lang="de-CH" dirty="0"/>
              <a:t>Liste der möglichen Lehrbetriebe in Graubünden auf:</a:t>
            </a:r>
          </a:p>
          <a:p>
            <a:pPr marL="0" indent="0">
              <a:spcBef>
                <a:spcPct val="0"/>
              </a:spcBef>
              <a:buFont typeface="Wingdings" pitchFamily="2" charset="2"/>
              <a:buNone/>
            </a:pPr>
            <a:r>
              <a:rPr lang="de-CH" dirty="0"/>
              <a:t>www.oda-gs.gr.ch / Rubrik "Fachfrau/Fachmann</a:t>
            </a:r>
            <a:r>
              <a:rPr lang="de-CH" baseline="0" dirty="0"/>
              <a:t> Betreuung"</a:t>
            </a:r>
            <a:endParaRPr lang="de-CH" dirty="0"/>
          </a:p>
          <a:p>
            <a:pPr marL="0" indent="0">
              <a:spcBef>
                <a:spcPct val="0"/>
              </a:spcBef>
              <a:buFont typeface="Wingdings" pitchFamily="2" charset="2"/>
              <a:buNone/>
            </a:pPr>
            <a:endParaRPr lang="de-CH" dirty="0"/>
          </a:p>
        </p:txBody>
      </p:sp>
      <p:sp>
        <p:nvSpPr>
          <p:cNvPr id="2150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D408557-A10C-4622-854F-695334CEF497}" type="slidenum">
              <a:rPr lang="de-CH"/>
              <a:pPr fontAlgn="base">
                <a:spcBef>
                  <a:spcPct val="0"/>
                </a:spcBef>
                <a:spcAft>
                  <a:spcPct val="0"/>
                </a:spcAft>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CH" baseline="0" dirty="0"/>
              <a:t>Fokus: </a:t>
            </a:r>
            <a:r>
              <a:rPr lang="de-CH" baseline="0" dirty="0" err="1"/>
              <a:t>FaBe</a:t>
            </a:r>
            <a:r>
              <a:rPr lang="de-CH" baseline="0" dirty="0"/>
              <a:t> als ausgelernte Berufsleute…</a:t>
            </a:r>
          </a:p>
        </p:txBody>
      </p:sp>
      <p:sp>
        <p:nvSpPr>
          <p:cNvPr id="2969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873F81A-FA96-4D69-AD7A-DB22313D7673}" type="slidenum">
              <a:rPr lang="de-CH"/>
              <a:pPr fontAlgn="base">
                <a:spcBef>
                  <a:spcPct val="0"/>
                </a:spcBef>
                <a:spcAft>
                  <a:spcPct val="0"/>
                </a:spcAft>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CH" dirty="0"/>
              <a:t>Beobachtungsgabe:	Wahrnehmungsfähigkeit</a:t>
            </a:r>
            <a:r>
              <a:rPr lang="de-CH" baseline="0" dirty="0"/>
              <a:t> von (eigenen und fremden) Befindlichkeiten und Situationen</a:t>
            </a:r>
            <a:endParaRPr lang="de-CH" dirty="0"/>
          </a:p>
          <a:p>
            <a:pPr>
              <a:spcBef>
                <a:spcPct val="0"/>
              </a:spcBef>
            </a:pPr>
            <a:r>
              <a:rPr lang="de-CH" dirty="0"/>
              <a:t>Sprachkompetenz:	differenzierte, aussagekräftige</a:t>
            </a:r>
            <a:r>
              <a:rPr lang="de-CH" baseline="0" dirty="0"/>
              <a:t> mündliche Ausdrucksfähigkeit wichtiger als perfekte Orthografie und Grammatik</a:t>
            </a:r>
          </a:p>
          <a:p>
            <a:pPr marL="0" marR="0" indent="0" algn="l" defTabSz="914400" rtl="0" eaLnBrk="1" fontAlgn="base" latinLnBrk="0" hangingPunct="1">
              <a:lnSpc>
                <a:spcPct val="100000"/>
              </a:lnSpc>
              <a:spcBef>
                <a:spcPct val="0"/>
              </a:spcBef>
              <a:spcAft>
                <a:spcPct val="0"/>
              </a:spcAft>
              <a:buClrTx/>
              <a:buSzTx/>
              <a:buFontTx/>
              <a:buNone/>
              <a:tabLst/>
              <a:defRPr/>
            </a:pPr>
            <a:r>
              <a:rPr lang="de-CH" dirty="0"/>
              <a:t>		Achtung, Schulsprache ist Mittel zum Lernen!</a:t>
            </a:r>
            <a:endParaRPr lang="de-CH" baseline="0" dirty="0"/>
          </a:p>
          <a:p>
            <a:pPr marL="0" marR="0" indent="0" algn="l" defTabSz="914400" rtl="0" eaLnBrk="1" fontAlgn="base" latinLnBrk="0" hangingPunct="1">
              <a:lnSpc>
                <a:spcPct val="100000"/>
              </a:lnSpc>
              <a:spcBef>
                <a:spcPct val="0"/>
              </a:spcBef>
              <a:spcAft>
                <a:spcPct val="0"/>
              </a:spcAft>
              <a:buClrTx/>
              <a:buSzTx/>
              <a:buFontTx/>
              <a:buNone/>
              <a:tabLst/>
              <a:defRPr/>
            </a:pPr>
            <a:endParaRPr lang="de-CH" dirty="0"/>
          </a:p>
          <a:p>
            <a:pPr marL="0" marR="0" indent="0" algn="l" defTabSz="914400" rtl="0" eaLnBrk="1" fontAlgn="base" latinLnBrk="0" hangingPunct="1">
              <a:lnSpc>
                <a:spcPct val="100000"/>
              </a:lnSpc>
              <a:spcBef>
                <a:spcPct val="0"/>
              </a:spcBef>
              <a:spcAft>
                <a:spcPct val="0"/>
              </a:spcAft>
              <a:buClrTx/>
              <a:buSzTx/>
              <a:buFontTx/>
              <a:buNone/>
              <a:tabLst/>
              <a:defRPr/>
            </a:pPr>
            <a:r>
              <a:rPr lang="de-CH" dirty="0"/>
              <a:t>In Reflexionsvermögen</a:t>
            </a:r>
            <a:r>
              <a:rPr lang="de-CH" baseline="0" dirty="0"/>
              <a:t> fliesst Beobachtungsgabe und Sprachkompetenz stark mit ein.</a:t>
            </a:r>
          </a:p>
          <a:p>
            <a:pPr>
              <a:spcBef>
                <a:spcPct val="0"/>
              </a:spcBef>
            </a:pPr>
            <a:endParaRPr lang="de-CH" baseline="0" dirty="0"/>
          </a:p>
          <a:p>
            <a:pPr>
              <a:spcBef>
                <a:spcPct val="0"/>
              </a:spcBef>
            </a:pPr>
            <a:endParaRPr lang="de-CH" dirty="0"/>
          </a:p>
        </p:txBody>
      </p:sp>
      <p:sp>
        <p:nvSpPr>
          <p:cNvPr id="60420" name="Foliennummernplatzhalter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B217736-26DB-48FA-9CF4-849F7727018B}" type="slidenum">
              <a:rPr lang="de-CH" sz="1200"/>
              <a:pPr algn="r"/>
              <a:t>12</a:t>
            </a:fld>
            <a:endParaRPr lang="de-CH"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An die Berufsbildnerinnen und Berufsbildner Praxis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Fachfrau / Fachmann Gesundheit EFZ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Fachfrau / Fachmann Betreuung EFZ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Assistentin / Assistent Gesundheit und Soziales EBA </a:t>
            </a:r>
          </a:p>
          <a:p>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Chur, 14. August 2017 </a:t>
            </a:r>
          </a:p>
          <a:p>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1" i="0" u="none" strike="noStrike" kern="1200" baseline="0" dirty="0">
                <a:solidFill>
                  <a:schemeClr val="tx1"/>
                </a:solidFill>
                <a:latin typeface="Arial" panose="020B0604020202020204" pitchFamily="34" charset="0"/>
                <a:ea typeface="+mn-ea"/>
                <a:cs typeface="Arial" panose="020B0604020202020204" pitchFamily="34" charset="0"/>
              </a:rPr>
              <a:t>Sprachkompetenz von Lernenden in Gesundheits- und Sozialberufen </a:t>
            </a:r>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Sehr geehrte Damen und Herren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Der erfolgreiche Verlauf der Ausbildung unserer Lernenden an allen drei Lernorten ist uns wie Ihnen ein Anliegen. Das Anforderungsprofil der Gesundheits- und Sozialberufe stellt hohe Ansprüche an die Sprachkompetenz. Auf der Website der </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OdA</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Gesundheit und Soziales Graubünden sind die «schulischen Anforderungsprofile» abrufbar. Die sprachlichen Fähigkeiten betrachten wir als Voraussetzung für kompetentes Handeln in der Praxis und somit für den erfolgreichen Lehrverlauf. Ein gutes Deutschniveau B2 GER bei Lehrstart EFZ und B1 bei Lehrstart EBA sind realistische Grundlagen.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Im Unterricht an der Berufsfachschule und in den </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üKs</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stellen wir immer wieder fest, dass einige Lernende zu Lehrbeginn grosse Schwierigkeiten haben, Texte aus den Lehrmitteln zu erfassen bzw. Anleitungen zu verstehen. Wenn diese Lernenden aus sprachlichen Gründen noch Mitte oder sogar Ende des ersten Lehrjahres Fachtexte nur unzureichend verstehen, sehen wir die Qualität der Ausbildung gefährdet. Trotz Zusatzangeboten und Unter-stützung durch die Lehrpersonen am BGS, können die Defizite kaum aufgearbeitet werden. Die Lernenden </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kön-nen</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fachliche Erwartungen nur schwer erfüllen und ihr kognitives Potenzial nicht ausschöpfen. Daraus resultieren schlechte Prüfungsnoten und häufig demotivierte Lernende.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Wir wollen die Jugendlichen darin unterstützen, ihr volles Potential zu nutzen. Mit diesem Ziel stellen wir Ihnen Empfehlungen für das Rekrutierungsverfahren und den Verlauf der Ausbildung zur Verfügung: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Rekrutierung: Explizites Erfassen der Sprachkompetenz, beispielsweise durch zusammenfassen lassen eines einfachen Textes aus dem </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Careum</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-Lehrmittel; dem Führen eines Selektions-Tagebuches (Aufgabenbeschrei-bungen, kleine Reflexionen) etc. </a:t>
            </a: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Während der Ausbildung: Nutzen der zusätzlichen Lernangebote am BGS. </a:t>
            </a:r>
          </a:p>
          <a:p>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Sind die sprachlichen Voraussetzungen bei ansonsten geeigneten Interessenten (noch) nicht gegeben, </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empfeh-len</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wir zum Beispiel den Besuch eines passenden Brückenangebots (10. Schuljahr). Es kann wesentlich zur </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Be</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-hebung des Defizits beitragen. Wenn Sie in der Einschätzung des Sprachniveaus unsicher sind, stehen Ihnen die Lehrpersonen des BGS beratend zur Verfügung. Die Fachstelle für Integration des Kantons Graubünden bietet ausserdem jeden Donnerstagnachmittag individuelle Beratungen mit Sprachstandbestimmung: Fachstelle In-</a:t>
            </a:r>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tegration</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Graubünden &gt; Dienstleistungen &gt; Sprachberatung. </a:t>
            </a:r>
          </a:p>
          <a:p>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Vielen Dank für Ihr Engagement in der Sache und freundliche Grüsse </a:t>
            </a:r>
          </a:p>
          <a:p>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1" i="0" u="none" strike="noStrike" kern="1200" baseline="0" dirty="0">
                <a:solidFill>
                  <a:schemeClr val="tx1"/>
                </a:solidFill>
                <a:latin typeface="Arial" panose="020B0604020202020204" pitchFamily="34" charset="0"/>
                <a:ea typeface="+mn-ea"/>
                <a:cs typeface="Arial" panose="020B0604020202020204" pitchFamily="34" charset="0"/>
              </a:rPr>
              <a:t>Sandra Bosch 			Frank Vincent </a:t>
            </a:r>
            <a:endParaRPr lang="de-CH" sz="10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Geschäftsführerin 			Leiter Berufsfachschule </a:t>
            </a:r>
          </a:p>
          <a:p>
            <a:r>
              <a:rPr lang="de-CH" sz="1000" b="0" i="0" u="none" strike="noStrike" kern="1200" baseline="0" dirty="0" err="1">
                <a:solidFill>
                  <a:schemeClr val="tx1"/>
                </a:solidFill>
                <a:latin typeface="Arial" panose="020B0604020202020204" pitchFamily="34" charset="0"/>
                <a:ea typeface="+mn-ea"/>
                <a:cs typeface="Arial" panose="020B0604020202020204" pitchFamily="34" charset="0"/>
              </a:rPr>
              <a:t>OdA</a:t>
            </a:r>
            <a:r>
              <a:rPr lang="de-CH" sz="1000" b="0" i="0" u="none" strike="noStrike" kern="1200" baseline="0" dirty="0">
                <a:solidFill>
                  <a:schemeClr val="tx1"/>
                </a:solidFill>
                <a:latin typeface="Arial" panose="020B0604020202020204" pitchFamily="34" charset="0"/>
                <a:ea typeface="+mn-ea"/>
                <a:cs typeface="Arial" panose="020B0604020202020204" pitchFamily="34" charset="0"/>
              </a:rPr>
              <a:t> Gesundheit und Soziales 		Bildungszentrum Gesundheit und Soziales – BGS </a:t>
            </a:r>
            <a:endParaRPr lang="de-CH" sz="1000" dirty="0">
              <a:latin typeface="Arial" panose="020B0604020202020204" pitchFamily="34" charset="0"/>
              <a:cs typeface="Arial" panose="020B0604020202020204" pitchFamily="34" charset="0"/>
            </a:endParaRPr>
          </a:p>
        </p:txBody>
      </p:sp>
      <p:sp>
        <p:nvSpPr>
          <p:cNvPr id="60420" name="Foliennummernplatzhalter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B217736-26DB-48FA-9CF4-849F7727018B}" type="slidenum">
              <a:rPr lang="de-CH" sz="1200"/>
              <a:pPr algn="r"/>
              <a:t>13</a:t>
            </a:fld>
            <a:endParaRPr lang="de-CH"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CH" sz="1200" dirty="0">
                <a:latin typeface="Arial" pitchFamily="34" charset="0"/>
                <a:cs typeface="Arial" pitchFamily="34" charset="0"/>
              </a:rPr>
              <a:t>BGS Chur: Beschulung Fachrichtungen Betreuung Kinder (KIN) und Betreuung</a:t>
            </a:r>
            <a:r>
              <a:rPr lang="de-CH" sz="1200" baseline="0" dirty="0">
                <a:latin typeface="Arial" pitchFamily="34" charset="0"/>
                <a:cs typeface="Arial" pitchFamily="34" charset="0"/>
              </a:rPr>
              <a:t> Menschen mit Beeinträchtigung (</a:t>
            </a:r>
            <a:r>
              <a:rPr lang="de-CH" sz="1200" baseline="0" dirty="0" err="1">
                <a:latin typeface="Arial" pitchFamily="34" charset="0"/>
                <a:cs typeface="Arial" pitchFamily="34" charset="0"/>
              </a:rPr>
              <a:t>MmB</a:t>
            </a:r>
            <a:r>
              <a:rPr lang="de-CH" sz="1200" baseline="0" dirty="0">
                <a:latin typeface="Arial" pitchFamily="34" charset="0"/>
                <a:cs typeface="Arial" pitchFamily="34" charset="0"/>
              </a:rPr>
              <a:t>)</a:t>
            </a:r>
            <a:endParaRPr lang="de-CH" sz="12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de-CH" sz="1200" dirty="0">
                <a:latin typeface="Arial" pitchFamily="34" charset="0"/>
                <a:cs typeface="Arial" pitchFamily="34" charset="0"/>
              </a:rPr>
              <a:t>Berufsschule in Zürich</a:t>
            </a:r>
            <a:r>
              <a:rPr lang="de-CH" sz="1200" baseline="0" dirty="0">
                <a:latin typeface="Arial" pitchFamily="34" charset="0"/>
                <a:cs typeface="Arial" pitchFamily="34" charset="0"/>
              </a:rPr>
              <a:t>: Beschulung Fachrichtung Menschen im Alter (</a:t>
            </a:r>
            <a:r>
              <a:rPr lang="de-CH" sz="1200" baseline="0" dirty="0" err="1">
                <a:latin typeface="Arial" pitchFamily="34" charset="0"/>
                <a:cs typeface="Arial" pitchFamily="34" charset="0"/>
              </a:rPr>
              <a:t>MiA</a:t>
            </a:r>
            <a:r>
              <a:rPr lang="de-CH" sz="1200" baseline="0" dirty="0">
                <a:latin typeface="Arial" pitchFamily="34" charset="0"/>
                <a:cs typeface="Arial" pitchFamily="34" charset="0"/>
              </a:rPr>
              <a:t>)</a:t>
            </a:r>
          </a:p>
          <a:p>
            <a:pPr marL="0" marR="0" indent="0" algn="l" defTabSz="914400" rtl="0" eaLnBrk="1" fontAlgn="base" latinLnBrk="0" hangingPunct="1">
              <a:lnSpc>
                <a:spcPct val="100000"/>
              </a:lnSpc>
              <a:spcBef>
                <a:spcPct val="0"/>
              </a:spcBef>
              <a:spcAft>
                <a:spcPct val="0"/>
              </a:spcAft>
              <a:buClrTx/>
              <a:buSzTx/>
              <a:buFontTx/>
              <a:buNone/>
              <a:tabLst/>
              <a:defRPr/>
            </a:pPr>
            <a:r>
              <a:rPr lang="de-CH" sz="1200" baseline="0" dirty="0">
                <a:latin typeface="Arial" pitchFamily="34" charset="0"/>
                <a:cs typeface="Arial" pitchFamily="34" charset="0"/>
              </a:rPr>
              <a:t>Überbetriebliche Kurse für </a:t>
            </a:r>
            <a:r>
              <a:rPr lang="de-CH" sz="1200" baseline="0" dirty="0" err="1">
                <a:latin typeface="Arial" pitchFamily="34" charset="0"/>
                <a:cs typeface="Arial" pitchFamily="34" charset="0"/>
              </a:rPr>
              <a:t>MiA</a:t>
            </a:r>
            <a:r>
              <a:rPr lang="de-CH" sz="1200" baseline="0" dirty="0">
                <a:latin typeface="Arial" pitchFamily="34" charset="0"/>
                <a:cs typeface="Arial" pitchFamily="34" charset="0"/>
              </a:rPr>
              <a:t>: </a:t>
            </a:r>
            <a:r>
              <a:rPr lang="de-CH" sz="1200" baseline="0" dirty="0" err="1">
                <a:latin typeface="Arial" pitchFamily="34" charset="0"/>
                <a:cs typeface="Arial" pitchFamily="34" charset="0"/>
              </a:rPr>
              <a:t>OdA</a:t>
            </a:r>
            <a:r>
              <a:rPr lang="de-CH" sz="1200" baseline="0" dirty="0">
                <a:latin typeface="Arial" pitchFamily="34" charset="0"/>
                <a:cs typeface="Arial" pitchFamily="34" charset="0"/>
              </a:rPr>
              <a:t> Soziales in Zürich</a:t>
            </a:r>
          </a:p>
          <a:p>
            <a:pPr marL="0" marR="0" indent="0" algn="l" defTabSz="914400" rtl="0" eaLnBrk="1" fontAlgn="base" latinLnBrk="0" hangingPunct="1">
              <a:lnSpc>
                <a:spcPct val="100000"/>
              </a:lnSpc>
              <a:spcBef>
                <a:spcPct val="0"/>
              </a:spcBef>
              <a:spcAft>
                <a:spcPct val="0"/>
              </a:spcAft>
              <a:buClrTx/>
              <a:buSzTx/>
              <a:buFontTx/>
              <a:buNone/>
              <a:tabLst/>
              <a:defRPr/>
            </a:pPr>
            <a:endParaRPr lang="de-CH" sz="1200" dirty="0">
              <a:latin typeface="Arial" pitchFamily="34" charset="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de-CH" sz="1200" dirty="0">
                <a:latin typeface="Arial" pitchFamily="34" charset="0"/>
                <a:cs typeface="Arial" pitchFamily="34" charset="0"/>
              </a:rPr>
              <a:t>Überbetriebliche</a:t>
            </a:r>
            <a:r>
              <a:rPr lang="de-CH" sz="1200" baseline="0" dirty="0">
                <a:latin typeface="Arial" pitchFamily="34" charset="0"/>
                <a:cs typeface="Arial" pitchFamily="34" charset="0"/>
              </a:rPr>
              <a:t> Kurse </a:t>
            </a:r>
            <a:r>
              <a:rPr lang="de-CH" sz="1200" dirty="0">
                <a:latin typeface="Arial" pitchFamily="34" charset="0"/>
                <a:cs typeface="Arial" pitchFamily="34" charset="0"/>
              </a:rPr>
              <a:t>je nach Fachrichtung unterschiedliche Aufteilung auf die Lehrjahre.</a:t>
            </a:r>
          </a:p>
          <a:p>
            <a:pPr>
              <a:spcBef>
                <a:spcPct val="0"/>
              </a:spcBef>
            </a:pPr>
            <a:endParaRPr lang="de-CH" dirty="0"/>
          </a:p>
        </p:txBody>
      </p:sp>
      <p:sp>
        <p:nvSpPr>
          <p:cNvPr id="2560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A58A0C-D8F8-4FB7-9E17-E3D455E97E07}" type="slidenum">
              <a:rPr lang="de-CH"/>
              <a:pPr fontAlgn="base">
                <a:spcBef>
                  <a:spcPct val="0"/>
                </a:spcBef>
                <a:spcAft>
                  <a:spcPct val="0"/>
                </a:spcAft>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marL="171450" indent="-171450" fontAlgn="auto">
              <a:spcBef>
                <a:spcPts val="0"/>
              </a:spcBef>
              <a:spcAft>
                <a:spcPts val="0"/>
              </a:spcAft>
              <a:buFont typeface="Wingdings"/>
              <a:buChar char="à"/>
              <a:defRPr/>
            </a:pPr>
            <a:r>
              <a:rPr lang="de-CH" dirty="0">
                <a:solidFill>
                  <a:srgbClr val="FF0000"/>
                </a:solidFill>
                <a:sym typeface="Wingdings" pitchFamily="2" charset="2"/>
              </a:rPr>
              <a:t>Die Lerninhalte der Berufsfachschule richten sich ebenfalls nach den 6 Kompetenzbereichen aus der Bildungsverordnung.</a:t>
            </a:r>
          </a:p>
          <a:p>
            <a:pPr marL="171450" indent="-171450" fontAlgn="auto">
              <a:spcBef>
                <a:spcPts val="0"/>
              </a:spcBef>
              <a:spcAft>
                <a:spcPts val="0"/>
              </a:spcAft>
              <a:buFont typeface="Wingdings"/>
              <a:buChar char="à"/>
              <a:defRPr/>
            </a:pPr>
            <a:r>
              <a:rPr lang="de-CH" dirty="0">
                <a:solidFill>
                  <a:srgbClr val="FF0000"/>
                </a:solidFill>
                <a:sym typeface="Wingdings" pitchFamily="2" charset="2"/>
              </a:rPr>
              <a:t>Fächer ABU: unterteilt in Gesellschaftskunde sowie Sprache und Kommunikation</a:t>
            </a:r>
          </a:p>
          <a:p>
            <a:pPr fontAlgn="auto">
              <a:spcBef>
                <a:spcPts val="0"/>
              </a:spcBef>
              <a:spcAft>
                <a:spcPts val="0"/>
              </a:spcAft>
              <a:defRPr/>
            </a:pPr>
            <a:endParaRPr lang="de-CH" dirty="0"/>
          </a:p>
        </p:txBody>
      </p:sp>
      <p:sp>
        <p:nvSpPr>
          <p:cNvPr id="337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CA29D9-C266-4380-AA40-4BC2383EF16A}" type="slidenum">
              <a:rPr lang="de-CH"/>
              <a:pPr fontAlgn="base">
                <a:spcBef>
                  <a:spcPct val="0"/>
                </a:spcBef>
                <a:spcAft>
                  <a:spcPct val="0"/>
                </a:spcAft>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fontAlgn="auto">
              <a:spcBef>
                <a:spcPts val="0"/>
              </a:spcBef>
              <a:spcAft>
                <a:spcPts val="0"/>
              </a:spcAft>
              <a:defRPr/>
            </a:pPr>
            <a:endParaRPr lang="de-CH" dirty="0"/>
          </a:p>
        </p:txBody>
      </p:sp>
      <p:sp>
        <p:nvSpPr>
          <p:cNvPr id="337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CA29D9-C266-4380-AA40-4BC2383EF16A}" type="slidenum">
              <a:rPr lang="de-CH"/>
              <a:pPr fontAlgn="base">
                <a:spcBef>
                  <a:spcPct val="0"/>
                </a:spcBef>
                <a:spcAft>
                  <a:spcPct val="0"/>
                </a:spcAft>
              </a:pPr>
              <a:t>16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Wingdings" pitchFamily="2" charset="2"/>
              <a:buChar char="à"/>
            </a:pPr>
            <a:r>
              <a:rPr lang="de-CH" dirty="0">
                <a:solidFill>
                  <a:srgbClr val="FF0000"/>
                </a:solidFill>
                <a:sym typeface="Wingdings" pitchFamily="2" charset="2"/>
              </a:rPr>
              <a:t>Die Berufsmaturität wird an der Berufsfachschule erworben. </a:t>
            </a:r>
          </a:p>
          <a:p>
            <a:pPr marL="171450" indent="-171450">
              <a:spcBef>
                <a:spcPct val="0"/>
              </a:spcBef>
              <a:buFont typeface="Wingdings" pitchFamily="2" charset="2"/>
              <a:buChar char="à"/>
            </a:pPr>
            <a:r>
              <a:rPr lang="de-CH" dirty="0">
                <a:solidFill>
                  <a:schemeClr val="tx2">
                    <a:lumMod val="40000"/>
                    <a:lumOff val="60000"/>
                  </a:schemeClr>
                </a:solidFill>
                <a:sym typeface="Wingdings" pitchFamily="2" charset="2"/>
              </a:rPr>
              <a:t>BM 1: Der Unterricht findet parallel zum </a:t>
            </a:r>
            <a:r>
              <a:rPr lang="de-CH" dirty="0" err="1">
                <a:solidFill>
                  <a:schemeClr val="tx2">
                    <a:lumMod val="40000"/>
                    <a:lumOff val="60000"/>
                  </a:schemeClr>
                </a:solidFill>
                <a:sym typeface="Wingdings" pitchFamily="2" charset="2"/>
              </a:rPr>
              <a:t>berufskundlichen</a:t>
            </a:r>
            <a:r>
              <a:rPr lang="de-CH" dirty="0">
                <a:solidFill>
                  <a:schemeClr val="tx2">
                    <a:lumMod val="40000"/>
                    <a:lumOff val="60000"/>
                  </a:schemeClr>
                </a:solidFill>
                <a:sym typeface="Wingdings" pitchFamily="2" charset="2"/>
              </a:rPr>
              <a:t> Unterricht der Grundbildung an fixen Wochentagen statt. </a:t>
            </a:r>
            <a:r>
              <a:rPr lang="de-CH" dirty="0"/>
              <a:t>Der Bildungsgang beginnt im zweiten Lehrjahr und dauert fünf Semester. Das fünfte Semester findet im Anschluss an die Berufslehre statt. Im letzten Semester ist eine berufliche Tätigkeit von rund 40 Prozent möglich. </a:t>
            </a:r>
            <a:endParaRPr lang="de-CH" dirty="0">
              <a:solidFill>
                <a:schemeClr val="tx2">
                  <a:lumMod val="40000"/>
                  <a:lumOff val="60000"/>
                </a:schemeClr>
              </a:solidFill>
              <a:sym typeface="Wingdings" pitchFamily="2" charset="2"/>
            </a:endParaRPr>
          </a:p>
          <a:p>
            <a:pPr marL="171450" indent="-171450">
              <a:spcBef>
                <a:spcPct val="0"/>
              </a:spcBef>
              <a:buFont typeface="Wingdings" pitchFamily="2" charset="2"/>
              <a:buChar char="à"/>
            </a:pPr>
            <a:r>
              <a:rPr lang="de-CH" dirty="0">
                <a:solidFill>
                  <a:schemeClr val="tx2">
                    <a:lumMod val="40000"/>
                    <a:lumOff val="60000"/>
                  </a:schemeClr>
                </a:solidFill>
                <a:sym typeface="Wingdings" pitchFamily="2" charset="2"/>
              </a:rPr>
              <a:t>Falls in Chur die Mindestzahl für eine Klassenführung nicht erreicht wird, kann mit dem Amt für Berufsbildung der Besuch der Berufsfachschule und</a:t>
            </a:r>
            <a:r>
              <a:rPr lang="de-CH" baseline="0" dirty="0">
                <a:solidFill>
                  <a:schemeClr val="tx2">
                    <a:lumMod val="40000"/>
                    <a:lumOff val="60000"/>
                  </a:schemeClr>
                </a:solidFill>
                <a:sym typeface="Wingdings" pitchFamily="2" charset="2"/>
              </a:rPr>
              <a:t> überbetrieblichen Kurse in St. Gallen/Zürich vereinbart werden.</a:t>
            </a:r>
            <a:endParaRPr lang="de-CH" dirty="0">
              <a:solidFill>
                <a:schemeClr val="tx2">
                  <a:lumMod val="40000"/>
                  <a:lumOff val="60000"/>
                </a:schemeClr>
              </a:solidFill>
            </a:endParaRPr>
          </a:p>
        </p:txBody>
      </p:sp>
      <p:sp>
        <p:nvSpPr>
          <p:cNvPr id="3584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0D58767-7594-4706-A457-58D5C99E8AB5}" type="slidenum">
              <a:rPr lang="de-CH"/>
              <a:pPr fontAlgn="base">
                <a:spcBef>
                  <a:spcPct val="0"/>
                </a:spcBef>
                <a:spcAft>
                  <a:spcPct val="0"/>
                </a:spcAft>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Wingdings" pitchFamily="2" charset="2"/>
              <a:buNone/>
            </a:pPr>
            <a:endParaRPr lang="de-CH" sz="1600" b="1" dirty="0">
              <a:solidFill>
                <a:srgbClr val="FF0000"/>
              </a:solidFill>
            </a:endParaRPr>
          </a:p>
        </p:txBody>
      </p:sp>
      <p:sp>
        <p:nvSpPr>
          <p:cNvPr id="2150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D408557-A10C-4622-854F-695334CEF497}" type="slidenum">
              <a:rPr lang="de-CH"/>
              <a:pPr fontAlgn="base">
                <a:spcBef>
                  <a:spcPct val="0"/>
                </a:spcBef>
                <a:spcAft>
                  <a:spcPct val="0"/>
                </a:spcAft>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CH" baseline="0" dirty="0"/>
              <a:t>Fokus: AGS als ausgelernte Berufsleute…</a:t>
            </a:r>
          </a:p>
        </p:txBody>
      </p:sp>
      <p:sp>
        <p:nvSpPr>
          <p:cNvPr id="2969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873F81A-FA96-4D69-AD7A-DB22313D7673}" type="slidenum">
              <a:rPr lang="de-CH"/>
              <a:pPr fontAlgn="base">
                <a:spcBef>
                  <a:spcPct val="0"/>
                </a:spcBef>
                <a:spcAft>
                  <a:spcPct val="0"/>
                </a:spcAft>
              </a:pPr>
              <a:t>19</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F1A431-919E-42BA-8FFC-F4826D61A9EA}" type="slidenum">
              <a:rPr lang="de-DE"/>
              <a:pPr fontAlgn="base">
                <a:spcBef>
                  <a:spcPct val="0"/>
                </a:spcBef>
                <a:spcAft>
                  <a:spcPct val="0"/>
                </a:spcAft>
              </a:pPr>
              <a:t>2</a:t>
            </a:fld>
            <a:endParaRPr lang="de-DE"/>
          </a:p>
        </p:txBody>
      </p:sp>
      <p:sp>
        <p:nvSpPr>
          <p:cNvPr id="15362" name="Rectangle 2"/>
          <p:cNvSpPr>
            <a:spLocks noGrp="1" noRot="1" noChangeAspect="1" noChangeArrowheads="1" noTextEdit="1"/>
          </p:cNvSpPr>
          <p:nvPr>
            <p:ph type="sldImg"/>
          </p:nvPr>
        </p:nvSpPr>
        <p:spPr bwMode="auto">
          <a:xfrm>
            <a:off x="903288" y="739775"/>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CH" dirty="0"/>
              <a:t>Sprachkompetenz:	Achtung, Schulsprache ist Mittel zum Lernen!</a:t>
            </a:r>
            <a:endParaRPr lang="de-CH" baseline="0" dirty="0"/>
          </a:p>
          <a:p>
            <a:pPr>
              <a:spcBef>
                <a:spcPct val="0"/>
              </a:spcBef>
            </a:pPr>
            <a:r>
              <a:rPr lang="de-CH" dirty="0"/>
              <a:t>Beobachtungsgabe:	Wahrnehmungsfähigkeit</a:t>
            </a:r>
            <a:r>
              <a:rPr lang="de-CH" baseline="0" dirty="0"/>
              <a:t> von (eigenen und fremden) Befindlichkeiten und Situationen</a:t>
            </a:r>
          </a:p>
          <a:p>
            <a:pPr>
              <a:spcBef>
                <a:spcPct val="0"/>
              </a:spcBef>
            </a:pPr>
            <a:endParaRPr lang="de-CH" baseline="0" dirty="0"/>
          </a:p>
          <a:p>
            <a:pPr>
              <a:spcBef>
                <a:spcPct val="0"/>
              </a:spcBef>
            </a:pPr>
            <a:endParaRPr lang="de-CH" dirty="0"/>
          </a:p>
        </p:txBody>
      </p:sp>
      <p:sp>
        <p:nvSpPr>
          <p:cNvPr id="60420" name="Foliennummernplatzhalter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B217736-26DB-48FA-9CF4-849F7727018B}" type="slidenum">
              <a:rPr lang="de-CH" sz="1200"/>
              <a:pPr algn="r"/>
              <a:t>20</a:t>
            </a:fld>
            <a:endParaRPr lang="de-CH"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2560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A58A0C-D8F8-4FB7-9E17-E3D455E97E07}" type="slidenum">
              <a:rPr lang="de-CH"/>
              <a:pPr fontAlgn="base">
                <a:spcBef>
                  <a:spcPct val="0"/>
                </a:spcBef>
                <a:spcAft>
                  <a:spcPct val="0"/>
                </a:spcAft>
              </a:pPr>
              <a:t>21</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marL="171450" indent="-171450" fontAlgn="auto">
              <a:spcBef>
                <a:spcPts val="0"/>
              </a:spcBef>
              <a:spcAft>
                <a:spcPts val="0"/>
              </a:spcAft>
              <a:buFont typeface="Wingdings"/>
              <a:buChar char="à"/>
              <a:defRPr/>
            </a:pPr>
            <a:r>
              <a:rPr lang="de-CH" sz="1200" kern="1200" dirty="0">
                <a:solidFill>
                  <a:srgbClr val="FF0000"/>
                </a:solidFill>
                <a:latin typeface="+mn-lt"/>
                <a:ea typeface="+mn-ea"/>
                <a:cs typeface="+mn-cs"/>
                <a:sym typeface="Wingdings" pitchFamily="2" charset="2"/>
              </a:rPr>
              <a:t>Fächer ABU: unterteilt in Gesellschaftskunde sowie Sprache und Kommunikation</a:t>
            </a:r>
          </a:p>
          <a:p>
            <a:pPr marL="171450" marR="0" indent="-171450" algn="l" defTabSz="914400" rtl="0" eaLnBrk="1" fontAlgn="auto" latinLnBrk="0" hangingPunct="1">
              <a:lnSpc>
                <a:spcPct val="100000"/>
              </a:lnSpc>
              <a:spcBef>
                <a:spcPts val="0"/>
              </a:spcBef>
              <a:spcAft>
                <a:spcPts val="0"/>
              </a:spcAft>
              <a:buClrTx/>
              <a:buSzTx/>
              <a:buFont typeface="Wingdings"/>
              <a:buChar char="à"/>
              <a:tabLst/>
              <a:defRPr/>
            </a:pPr>
            <a:r>
              <a:rPr lang="de-CH" sz="1200" kern="1200" dirty="0">
                <a:solidFill>
                  <a:srgbClr val="00B050"/>
                </a:solidFill>
                <a:latin typeface="+mn-lt"/>
                <a:ea typeface="+mn-ea"/>
                <a:cs typeface="Arial" charset="0"/>
              </a:rPr>
              <a:t>Eine Lektion pro Schultag ist</a:t>
            </a:r>
            <a:r>
              <a:rPr lang="de-CH" sz="1200" kern="1200" baseline="0" dirty="0">
                <a:solidFill>
                  <a:srgbClr val="00B050"/>
                </a:solidFill>
                <a:latin typeface="+mn-lt"/>
                <a:ea typeface="+mn-ea"/>
                <a:cs typeface="Arial" charset="0"/>
              </a:rPr>
              <a:t> dem Thema "Lernunterstützung" gewidmet. </a:t>
            </a:r>
          </a:p>
          <a:p>
            <a:pPr marL="171450" marR="0" indent="-171450" algn="l" defTabSz="914400" rtl="0" eaLnBrk="1" fontAlgn="auto" latinLnBrk="0" hangingPunct="1">
              <a:lnSpc>
                <a:spcPct val="100000"/>
              </a:lnSpc>
              <a:spcBef>
                <a:spcPts val="0"/>
              </a:spcBef>
              <a:spcAft>
                <a:spcPts val="0"/>
              </a:spcAft>
              <a:buClrTx/>
              <a:buSzTx/>
              <a:buFont typeface="Wingdings"/>
              <a:buChar char="à"/>
              <a:tabLst/>
              <a:defRPr/>
            </a:pPr>
            <a:r>
              <a:rPr lang="de-CH" sz="1200" kern="1200" dirty="0">
                <a:solidFill>
                  <a:srgbClr val="00B050"/>
                </a:solidFill>
                <a:latin typeface="+mn-lt"/>
                <a:ea typeface="+mn-ea"/>
                <a:cs typeface="Arial" charset="0"/>
              </a:rPr>
              <a:t>Die Lernenden AGS haben bei Bedarf Anspruch auf individuelle Förderung und Begleitung bis zu einem halben Tag pro Woche. Ziel ist es, vorhandene Begabungspotenziale zu fördern und Lerndefizite zu verringern.</a:t>
            </a:r>
            <a:endParaRPr lang="de-CH" sz="1200" kern="1200" dirty="0">
              <a:solidFill>
                <a:srgbClr val="FF0000"/>
              </a:solidFill>
              <a:latin typeface="+mn-lt"/>
              <a:ea typeface="+mn-ea"/>
              <a:cs typeface="+mn-cs"/>
              <a:sym typeface="Wingdings" pitchFamily="2" charset="2"/>
            </a:endParaRPr>
          </a:p>
          <a:p>
            <a:pPr fontAlgn="auto">
              <a:spcBef>
                <a:spcPts val="0"/>
              </a:spcBef>
              <a:spcAft>
                <a:spcPts val="0"/>
              </a:spcAft>
              <a:defRPr/>
            </a:pPr>
            <a:endParaRPr lang="de-CH" dirty="0"/>
          </a:p>
        </p:txBody>
      </p:sp>
      <p:sp>
        <p:nvSpPr>
          <p:cNvPr id="337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CA29D9-C266-4380-AA40-4BC2383EF16A}" type="slidenum">
              <a:rPr lang="de-CH"/>
              <a:pPr fontAlgn="base">
                <a:spcBef>
                  <a:spcPct val="0"/>
                </a:spcBef>
                <a:spcAft>
                  <a:spcPct val="0"/>
                </a:spcAft>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fontAlgn="auto">
              <a:spcBef>
                <a:spcPts val="0"/>
              </a:spcBef>
              <a:spcAft>
                <a:spcPts val="0"/>
              </a:spcAft>
              <a:defRPr/>
            </a:pPr>
            <a:endParaRPr lang="de-CH" dirty="0"/>
          </a:p>
        </p:txBody>
      </p:sp>
      <p:sp>
        <p:nvSpPr>
          <p:cNvPr id="337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CA29D9-C266-4380-AA40-4BC2383EF16A}" type="slidenum">
              <a:rPr lang="de-CH"/>
              <a:pPr fontAlgn="base">
                <a:spcBef>
                  <a:spcPct val="0"/>
                </a:spcBef>
                <a:spcAft>
                  <a:spcPct val="0"/>
                </a:spcAft>
              </a:pPr>
              <a:t>23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3789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F49713-B355-4F04-8CF6-2D7420C3A115}" type="slidenum">
              <a:rPr lang="de-CH"/>
              <a:pPr fontAlgn="base">
                <a:spcBef>
                  <a:spcPct val="0"/>
                </a:spcBef>
                <a:spcAft>
                  <a:spcPct val="0"/>
                </a:spcAft>
              </a:pPr>
              <a:t>24</a:t>
            </a:fld>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 typeface="Wingdings" pitchFamily="2" charset="2"/>
              <a:buChar char="à"/>
            </a:pPr>
            <a:r>
              <a:rPr lang="de-CH" dirty="0">
                <a:solidFill>
                  <a:srgbClr val="FF0000"/>
                </a:solidFill>
                <a:sym typeface="Wingdings" pitchFamily="2" charset="2"/>
              </a:rPr>
              <a:t>Die Lernenden werden während ihrer 2- resp. 3-jährigen Ausbildung durch die Berufsbildner/innen in den genannten Kompetenzbereichen ausgebildet. Dafür stehen Hilfsmittel zur Verfügung.</a:t>
            </a:r>
          </a:p>
          <a:p>
            <a:pPr marL="171450" marR="0" indent="-171450" algn="l" defTabSz="914400" rtl="0" eaLnBrk="1" fontAlgn="base" latinLnBrk="0" hangingPunct="1">
              <a:lnSpc>
                <a:spcPct val="100000"/>
              </a:lnSpc>
              <a:spcBef>
                <a:spcPct val="0"/>
              </a:spcBef>
              <a:spcAft>
                <a:spcPct val="0"/>
              </a:spcAft>
              <a:buClrTx/>
              <a:buSzTx/>
              <a:buFont typeface="Wingdings" pitchFamily="2" charset="2"/>
              <a:buChar char="à"/>
              <a:tabLst/>
              <a:defRPr/>
            </a:pPr>
            <a:r>
              <a:rPr lang="de-CH" dirty="0">
                <a:solidFill>
                  <a:srgbClr val="FF0000"/>
                </a:solidFill>
                <a:sym typeface="Wingdings" pitchFamily="2" charset="2"/>
              </a:rPr>
              <a:t>BB und LE nützen diese Hilfsmittel gemeinsam.</a:t>
            </a:r>
          </a:p>
          <a:p>
            <a:pPr marL="171450" indent="-171450">
              <a:spcBef>
                <a:spcPct val="0"/>
              </a:spcBef>
              <a:buFont typeface="Wingdings" pitchFamily="2" charset="2"/>
              <a:buChar char="à"/>
            </a:pPr>
            <a:r>
              <a:rPr lang="de-CH" dirty="0">
                <a:solidFill>
                  <a:srgbClr val="FF0000"/>
                </a:solidFill>
                <a:sym typeface="Wingdings" pitchFamily="2" charset="2"/>
              </a:rPr>
              <a:t>AGS-Lernende</a:t>
            </a:r>
            <a:r>
              <a:rPr lang="de-CH" baseline="0" dirty="0">
                <a:solidFill>
                  <a:srgbClr val="FF0000"/>
                </a:solidFill>
                <a:sym typeface="Wingdings" pitchFamily="2" charset="2"/>
              </a:rPr>
              <a:t> absolvieren im Betrieb </a:t>
            </a:r>
            <a:r>
              <a:rPr lang="de-CH" dirty="0">
                <a:solidFill>
                  <a:srgbClr val="FF0000"/>
                </a:solidFill>
                <a:sym typeface="Wingdings" pitchFamily="2" charset="2"/>
              </a:rPr>
              <a:t>Kompetenznachweise: sie dienen der Berufsbildnerin zur Überprüfung des Wissensstands der Lernenden. Während dem 1. bis 3. Semester</a:t>
            </a:r>
            <a:r>
              <a:rPr lang="de-CH" baseline="0" dirty="0">
                <a:solidFill>
                  <a:srgbClr val="FF0000"/>
                </a:solidFill>
                <a:sym typeface="Wingdings" pitchFamily="2" charset="2"/>
              </a:rPr>
              <a:t> </a:t>
            </a:r>
            <a:r>
              <a:rPr lang="de-CH" dirty="0">
                <a:solidFill>
                  <a:srgbClr val="FF0000"/>
                </a:solidFill>
                <a:sym typeface="Wingdings" pitchFamily="2" charset="2"/>
              </a:rPr>
              <a:t>werden vermittelte Kompetenzen überprüft</a:t>
            </a:r>
            <a:r>
              <a:rPr lang="de-CH" baseline="0" dirty="0">
                <a:solidFill>
                  <a:srgbClr val="FF0000"/>
                </a:solidFill>
                <a:sym typeface="Wingdings" pitchFamily="2" charset="2"/>
              </a:rPr>
              <a:t> </a:t>
            </a:r>
            <a:r>
              <a:rPr lang="de-CH" dirty="0">
                <a:solidFill>
                  <a:srgbClr val="FF0000"/>
                </a:solidFill>
                <a:sym typeface="Wingdings" pitchFamily="2" charset="2"/>
              </a:rPr>
              <a:t>und benotet. Gesamthaft werden 9 Nachweise ausgefüllt.</a:t>
            </a:r>
          </a:p>
          <a:p>
            <a:pPr marL="0" indent="0">
              <a:spcBef>
                <a:spcPct val="0"/>
              </a:spcBef>
              <a:buFont typeface="Wingdings" pitchFamily="2" charset="2"/>
              <a:buNone/>
            </a:pPr>
            <a:endParaRPr lang="de-CH" dirty="0">
              <a:solidFill>
                <a:srgbClr val="FF0000"/>
              </a:solidFill>
              <a:sym typeface="Wingdings" pitchFamily="2" charset="2"/>
            </a:endParaRPr>
          </a:p>
          <a:p>
            <a:pPr marL="171450" indent="-171450">
              <a:spcBef>
                <a:spcPct val="0"/>
              </a:spcBef>
              <a:buFont typeface="Wingdings" pitchFamily="2" charset="2"/>
              <a:buChar char="à"/>
            </a:pPr>
            <a:r>
              <a:rPr lang="de-CH" dirty="0">
                <a:solidFill>
                  <a:srgbClr val="FF0000"/>
                </a:solidFill>
                <a:sym typeface="Wingdings" pitchFamily="2" charset="2"/>
              </a:rPr>
              <a:t>Tipp: Handbuch mitnehmen und Ordner zeigen</a:t>
            </a:r>
          </a:p>
          <a:p>
            <a:pPr marL="171450" indent="-171450">
              <a:spcBef>
                <a:spcPct val="0"/>
              </a:spcBef>
              <a:buFont typeface="Wingdings" pitchFamily="2" charset="2"/>
              <a:buNone/>
            </a:pPr>
            <a:endParaRPr lang="de-CH" dirty="0">
              <a:solidFill>
                <a:srgbClr val="FF0000"/>
              </a:solidFill>
              <a:sym typeface="Wingdings" pitchFamily="2" charset="2"/>
            </a:endParaRPr>
          </a:p>
          <a:p>
            <a:pPr marL="171450" indent="-171450">
              <a:spcBef>
                <a:spcPct val="0"/>
              </a:spcBef>
            </a:pPr>
            <a:endParaRPr lang="de-CH" dirty="0"/>
          </a:p>
        </p:txBody>
      </p:sp>
      <p:sp>
        <p:nvSpPr>
          <p:cNvPr id="3993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BED890-1855-4F12-B2EC-3EA6349ED6CC}" type="slidenum">
              <a:rPr lang="de-CH"/>
              <a:pPr fontAlgn="base">
                <a:spcBef>
                  <a:spcPct val="0"/>
                </a:spcBef>
                <a:spcAft>
                  <a:spcPct val="0"/>
                </a:spcAft>
              </a:pPr>
              <a:t>25</a:t>
            </a:fld>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4198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9739009-E4FA-438B-A125-AB5183B99DF9}" type="slidenum">
              <a:rPr lang="de-CH"/>
              <a:pPr fontAlgn="base">
                <a:spcBef>
                  <a:spcPct val="0"/>
                </a:spcBef>
                <a:spcAft>
                  <a:spcPct val="0"/>
                </a:spcAft>
              </a:pPr>
              <a:t>26</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 typeface="Wingdings" pitchFamily="2" charset="2"/>
              <a:buChar char="à"/>
            </a:pPr>
            <a:r>
              <a:rPr lang="de-CH" b="1" dirty="0">
                <a:sym typeface="Wingdings" pitchFamily="2" charset="2"/>
              </a:rPr>
              <a:t>VOR</a:t>
            </a:r>
            <a:r>
              <a:rPr lang="de-CH" dirty="0">
                <a:sym typeface="Wingdings" pitchFamily="2" charset="2"/>
              </a:rPr>
              <a:t> dem 17. Geburtstag</a:t>
            </a:r>
          </a:p>
          <a:p>
            <a:pPr marL="628650" lvl="1" indent="-171450">
              <a:spcBef>
                <a:spcPct val="0"/>
              </a:spcBef>
              <a:buFont typeface="Symbol" pitchFamily="18" charset="2"/>
              <a:buChar char="-"/>
            </a:pPr>
            <a:r>
              <a:rPr lang="de-CH" dirty="0">
                <a:sym typeface="Wingdings" pitchFamily="2" charset="2"/>
              </a:rPr>
              <a:t>Keine Nacht-, Sonntags- und Feiertagsarbeit</a:t>
            </a:r>
          </a:p>
          <a:p>
            <a:pPr marL="628650" lvl="1" indent="-171450">
              <a:spcBef>
                <a:spcPct val="0"/>
              </a:spcBef>
              <a:buFont typeface="Symbol" pitchFamily="18" charset="2"/>
              <a:buChar char="-"/>
            </a:pPr>
            <a:r>
              <a:rPr lang="de-CH" dirty="0">
                <a:sym typeface="Wingdings" pitchFamily="2" charset="2"/>
              </a:rPr>
              <a:t>Arbeitszeit bis max. 22.00 Uhr</a:t>
            </a:r>
          </a:p>
          <a:p>
            <a:pPr marL="628650" lvl="1" indent="-171450">
              <a:spcBef>
                <a:spcPct val="0"/>
              </a:spcBef>
              <a:buFont typeface="Symbol" pitchFamily="18" charset="2"/>
              <a:buChar char="-"/>
            </a:pPr>
            <a:r>
              <a:rPr lang="de-CH" dirty="0">
                <a:sym typeface="Wingdings" pitchFamily="2" charset="2"/>
              </a:rPr>
              <a:t>Ruhezeit mind. 12 Stunden</a:t>
            </a:r>
          </a:p>
          <a:p>
            <a:pPr marL="171450" indent="-171450">
              <a:spcBef>
                <a:spcPct val="0"/>
              </a:spcBef>
              <a:buFont typeface="Wingdings" pitchFamily="2" charset="2"/>
              <a:buChar char="à"/>
            </a:pPr>
            <a:r>
              <a:rPr lang="de-CH" b="1" dirty="0">
                <a:sym typeface="Wingdings" pitchFamily="2" charset="2"/>
              </a:rPr>
              <a:t>Zwischen 17. und</a:t>
            </a:r>
            <a:r>
              <a:rPr lang="de-CH" dirty="0">
                <a:sym typeface="Wingdings" pitchFamily="2" charset="2"/>
              </a:rPr>
              <a:t> </a:t>
            </a:r>
            <a:r>
              <a:rPr lang="de-CH" b="1" dirty="0">
                <a:sym typeface="Wingdings" pitchFamily="2" charset="2"/>
              </a:rPr>
              <a:t>18. Geburtstag</a:t>
            </a:r>
          </a:p>
          <a:p>
            <a:pPr marL="628650" lvl="1" indent="-171450">
              <a:spcBef>
                <a:spcPct val="0"/>
              </a:spcBef>
              <a:buFont typeface="Symbol" pitchFamily="18" charset="2"/>
              <a:buChar char="-"/>
            </a:pPr>
            <a:r>
              <a:rPr lang="de-CH" dirty="0">
                <a:sym typeface="Wingdings" pitchFamily="2" charset="2"/>
              </a:rPr>
              <a:t>Max. 2 Nächte/Woche und max. 10 Nächte/Jahr</a:t>
            </a:r>
          </a:p>
          <a:p>
            <a:pPr marL="628650" lvl="1" indent="-171450">
              <a:spcBef>
                <a:spcPct val="0"/>
              </a:spcBef>
              <a:buFont typeface="Symbol" pitchFamily="18" charset="2"/>
              <a:buChar char="-"/>
            </a:pPr>
            <a:r>
              <a:rPr lang="de-CH" dirty="0">
                <a:sym typeface="Wingdings" pitchFamily="2" charset="2"/>
              </a:rPr>
              <a:t>Max. 1 Sonn- oder Feiertag/Monat und max. 2 Feiertage pro Jahr, die nicht auf einen Sonntag fallen</a:t>
            </a:r>
          </a:p>
          <a:p>
            <a:pPr marL="171450" indent="-171450">
              <a:spcBef>
                <a:spcPct val="0"/>
              </a:spcBef>
              <a:buFont typeface="Wingdings" pitchFamily="2" charset="2"/>
              <a:buChar char="à"/>
            </a:pPr>
            <a:r>
              <a:rPr lang="de-CH" b="1" dirty="0">
                <a:sym typeface="Wingdings" pitchFamily="2" charset="2"/>
              </a:rPr>
              <a:t>Ab</a:t>
            </a:r>
            <a:r>
              <a:rPr lang="de-CH" dirty="0">
                <a:sym typeface="Wingdings" pitchFamily="2" charset="2"/>
              </a:rPr>
              <a:t> 18. Geburtstag</a:t>
            </a:r>
          </a:p>
          <a:p>
            <a:pPr marL="628650" lvl="1" indent="-171450">
              <a:spcBef>
                <a:spcPct val="0"/>
              </a:spcBef>
              <a:buFont typeface="Symbol" pitchFamily="18" charset="2"/>
              <a:buChar char="-"/>
            </a:pPr>
            <a:r>
              <a:rPr lang="de-CH" dirty="0">
                <a:sym typeface="Wingdings" pitchFamily="2" charset="2"/>
              </a:rPr>
              <a:t>Es gelten allgemeine Regelungen des </a:t>
            </a:r>
            <a:r>
              <a:rPr lang="de-CH" dirty="0" err="1">
                <a:sym typeface="Wingdings" pitchFamily="2" charset="2"/>
              </a:rPr>
              <a:t>Eidg</a:t>
            </a:r>
            <a:r>
              <a:rPr lang="de-CH" dirty="0">
                <a:sym typeface="Wingdings" pitchFamily="2" charset="2"/>
              </a:rPr>
              <a:t>. Arbeitsrechts.</a:t>
            </a:r>
          </a:p>
        </p:txBody>
      </p:sp>
      <p:sp>
        <p:nvSpPr>
          <p:cNvPr id="4403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ED48DA5-6800-43E0-953B-90B4C646A2CF}" type="slidenum">
              <a:rPr lang="de-CH"/>
              <a:pPr fontAlgn="base">
                <a:spcBef>
                  <a:spcPct val="0"/>
                </a:spcBef>
                <a:spcAft>
                  <a:spcPct val="0"/>
                </a:spcAft>
              </a:pPr>
              <a:t>27</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4608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A0C57C-F2DC-489F-9AEA-2C7ECA8C2CD9}" type="slidenum">
              <a:rPr lang="de-CH"/>
              <a:pPr fontAlgn="base">
                <a:spcBef>
                  <a:spcPct val="0"/>
                </a:spcBef>
                <a:spcAft>
                  <a:spcPct val="0"/>
                </a:spcAft>
              </a:pPr>
              <a:t>28</a:t>
            </a:fld>
            <a:endParaRPr lang="de-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4813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B269CE-B3BD-4D9C-A4D2-5BD7CE67088B}" type="slidenum">
              <a:rPr lang="de-CH"/>
              <a:pPr fontAlgn="base">
                <a:spcBef>
                  <a:spcPct val="0"/>
                </a:spcBef>
                <a:spcAft>
                  <a:spcPct val="0"/>
                </a:spcAft>
              </a:pPr>
              <a:t>29</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3</a:t>
            </a:fld>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5017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0BC7BC-8A65-4B12-B3E7-6692D65DE1FF}" type="slidenum">
              <a:rPr lang="de-CH"/>
              <a:pPr fontAlgn="base">
                <a:spcBef>
                  <a:spcPct val="0"/>
                </a:spcBef>
                <a:spcAft>
                  <a:spcPct val="0"/>
                </a:spcAft>
              </a:pPr>
              <a:t>30</a:t>
            </a:fld>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r>
              <a:rPr lang="de-CH" dirty="0"/>
              <a:t>Informationsflyer</a:t>
            </a:r>
            <a:r>
              <a:rPr lang="de-CH" baseline="0" dirty="0"/>
              <a:t> gratis zu beziehen unter:</a:t>
            </a:r>
          </a:p>
          <a:p>
            <a:pPr marL="177800" indent="-177800">
              <a:spcBef>
                <a:spcPct val="0"/>
              </a:spcBef>
            </a:pPr>
            <a:r>
              <a:rPr lang="de-CH" baseline="0" dirty="0"/>
              <a:t>www.oda-gs.gr.ch / Rubrik </a:t>
            </a:r>
            <a:r>
              <a:rPr lang="de-CH" baseline="0"/>
              <a:t>"Berufswahlprozess"</a:t>
            </a: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31</a:t>
            </a:fld>
            <a:endParaRPr lang="de-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marR="0" indent="-177800" algn="l" defTabSz="914400" rtl="0" eaLnBrk="1" fontAlgn="base" latinLnBrk="0" hangingPunct="1">
              <a:lnSpc>
                <a:spcPct val="100000"/>
              </a:lnSpc>
              <a:spcBef>
                <a:spcPct val="0"/>
              </a:spcBef>
              <a:spcAft>
                <a:spcPct val="0"/>
              </a:spcAft>
              <a:buClrTx/>
              <a:buSzTx/>
              <a:buFontTx/>
              <a:buNone/>
              <a:tabLst/>
              <a:defRPr/>
            </a:pPr>
            <a:r>
              <a:rPr lang="de-CH" dirty="0"/>
              <a:t>Schwerpunkt Kinderbetreuung</a:t>
            </a:r>
          </a:p>
          <a:p>
            <a:pPr marL="177800" marR="0" indent="-177800" algn="l" defTabSz="914400" rtl="0" eaLnBrk="1" fontAlgn="base" latinLnBrk="0" hangingPunct="1">
              <a:lnSpc>
                <a:spcPct val="100000"/>
              </a:lnSpc>
              <a:spcBef>
                <a:spcPct val="0"/>
              </a:spcBef>
              <a:spcAft>
                <a:spcPct val="0"/>
              </a:spcAft>
              <a:buClrTx/>
              <a:buSzTx/>
              <a:buFontTx/>
              <a:buNone/>
              <a:tabLst/>
              <a:defRPr/>
            </a:pP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32</a:t>
            </a:fld>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r>
              <a:rPr lang="de-CH" dirty="0"/>
              <a:t>Schwerpunkt Behindertenbetreuung</a:t>
            </a:r>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33</a:t>
            </a:fld>
            <a:endParaRPr lang="de-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34</a:t>
            </a:fld>
            <a:endParaRPr lang="de-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35</a:t>
            </a:fld>
            <a:endParaRPr lang="de-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36</a:t>
            </a:fld>
            <a:endParaRPr lang="de-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37</a:t>
            </a:fld>
            <a:endParaRPr lang="de-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a:spcBef>
                <a:spcPct val="0"/>
              </a:spcBef>
            </a:pPr>
            <a:endParaRPr lang="de-CH" dirty="0"/>
          </a:p>
        </p:txBody>
      </p:sp>
      <p:sp>
        <p:nvSpPr>
          <p:cNvPr id="5427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5B3123-2D24-4F90-A22F-DF37CB6EED54}" type="slidenum">
              <a:rPr lang="de-CH"/>
              <a:pPr fontAlgn="base">
                <a:spcBef>
                  <a:spcPct val="0"/>
                </a:spcBef>
                <a:spcAft>
                  <a:spcPct val="0"/>
                </a:spcAft>
              </a:pPr>
              <a:t>38</a:t>
            </a:fld>
            <a:endParaRPr lang="de-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5632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B2D30E5-7BAE-423D-A3B3-8AED7DD42D82}" type="slidenum">
              <a:rPr lang="de-CH"/>
              <a:pPr fontAlgn="base">
                <a:spcBef>
                  <a:spcPct val="0"/>
                </a:spcBef>
                <a:spcAft>
                  <a:spcPct val="0"/>
                </a:spcAft>
              </a:pPr>
              <a:t>39</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4</a:t>
            </a:fld>
            <a:endParaRPr lang="de-CH"/>
          </a:p>
        </p:txBody>
      </p:sp>
    </p:spTree>
    <p:extLst>
      <p:ext uri="{BB962C8B-B14F-4D97-AF65-F5344CB8AC3E}">
        <p14:creationId xmlns:p14="http://schemas.microsoft.com/office/powerpoint/2010/main" val="3771270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5837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E642DAD-3D1E-4F9A-AC0F-174447974D80}" type="slidenum">
              <a:rPr lang="de-CH"/>
              <a:pPr fontAlgn="base">
                <a:spcBef>
                  <a:spcPct val="0"/>
                </a:spcBef>
                <a:spcAft>
                  <a:spcPct val="0"/>
                </a:spcAft>
              </a:pPr>
              <a:t>40</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5</a:t>
            </a:fld>
            <a:endParaRPr lang="de-CH"/>
          </a:p>
        </p:txBody>
      </p:sp>
    </p:spTree>
    <p:extLst>
      <p:ext uri="{BB962C8B-B14F-4D97-AF65-F5344CB8AC3E}">
        <p14:creationId xmlns:p14="http://schemas.microsoft.com/office/powerpoint/2010/main" val="219924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6</a:t>
            </a:fld>
            <a:endParaRPr lang="de-CH"/>
          </a:p>
        </p:txBody>
      </p:sp>
    </p:spTree>
    <p:extLst>
      <p:ext uri="{BB962C8B-B14F-4D97-AF65-F5344CB8AC3E}">
        <p14:creationId xmlns:p14="http://schemas.microsoft.com/office/powerpoint/2010/main" val="244987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7</a:t>
            </a:fld>
            <a:endParaRPr lang="de-CH"/>
          </a:p>
        </p:txBody>
      </p:sp>
    </p:spTree>
    <p:extLst>
      <p:ext uri="{BB962C8B-B14F-4D97-AF65-F5344CB8AC3E}">
        <p14:creationId xmlns:p14="http://schemas.microsoft.com/office/powerpoint/2010/main" val="283460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dirty="0"/>
          </a:p>
        </p:txBody>
      </p:sp>
      <p:sp>
        <p:nvSpPr>
          <p:cNvPr id="194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32CE6D2-9B8D-41FD-8604-C45266AB033F}" type="slidenum">
              <a:rPr lang="de-CH"/>
              <a:pPr fontAlgn="base">
                <a:spcBef>
                  <a:spcPct val="0"/>
                </a:spcBef>
                <a:spcAft>
                  <a:spcPct val="0"/>
                </a:spcAft>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174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0A2A40-3181-4328-AAB6-3CA29E386D77}" type="slidenum">
              <a:rPr lang="de-CH"/>
              <a:pPr fontAlgn="base">
                <a:spcBef>
                  <a:spcPct val="0"/>
                </a:spcBef>
                <a:spcAft>
                  <a:spcPct val="0"/>
                </a:spcAft>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pPr>
              <a:defRPr/>
            </a:pPr>
            <a:fld id="{4EA7B5C3-9DFE-4D8E-B13C-3E5282ECE22E}" type="datetime1">
              <a:rPr lang="de-CH" smtClean="0"/>
              <a:t>21.10.2022</a:t>
            </a:fld>
            <a:endParaRPr lang="de-CH"/>
          </a:p>
        </p:txBody>
      </p:sp>
      <p:sp>
        <p:nvSpPr>
          <p:cNvPr id="5" name="Fußzeilenplatzhalter 4"/>
          <p:cNvSpPr>
            <a:spLocks noGrp="1"/>
          </p:cNvSpPr>
          <p:nvPr>
            <p:ph type="ftr" sz="quarter" idx="11"/>
          </p:nvPr>
        </p:nvSpPr>
        <p:spPr/>
        <p:txBody>
          <a:bodyPr/>
          <a:lstStyle>
            <a:lvl1pPr>
              <a:defRPr/>
            </a:lvl1pPr>
          </a:lstStyle>
          <a:p>
            <a:pPr>
              <a:defRPr/>
            </a:pPr>
            <a:r>
              <a:rPr lang="de-CH"/>
              <a:t>OdA Gesundheit und Soziales Graubünden </a:t>
            </a:r>
          </a:p>
        </p:txBody>
      </p:sp>
      <p:sp>
        <p:nvSpPr>
          <p:cNvPr id="6" name="Foliennummernplatzhalter 5"/>
          <p:cNvSpPr>
            <a:spLocks noGrp="1"/>
          </p:cNvSpPr>
          <p:nvPr>
            <p:ph type="sldNum" sz="quarter" idx="12"/>
          </p:nvPr>
        </p:nvSpPr>
        <p:spPr/>
        <p:txBody>
          <a:bodyPr/>
          <a:lstStyle>
            <a:lvl1pPr>
              <a:defRPr/>
            </a:lvl1pPr>
          </a:lstStyle>
          <a:p>
            <a:pPr>
              <a:defRPr/>
            </a:pPr>
            <a:fld id="{61550B13-8795-4D1B-9877-D2DDAE82F87D}" type="slidenum">
              <a:rPr lang="de-CH"/>
              <a:pPr>
                <a:defRPr/>
              </a:pPr>
              <a:t>‹Nr.›</a:t>
            </a:fld>
            <a:endParaRPr lang="de-CH"/>
          </a:p>
        </p:txBody>
      </p:sp>
    </p:spTree>
    <p:extLst>
      <p:ext uri="{BB962C8B-B14F-4D97-AF65-F5344CB8AC3E}">
        <p14:creationId xmlns:p14="http://schemas.microsoft.com/office/powerpoint/2010/main" val="397915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30ECFB25-8A98-4FAD-8621-94076D8414E3}" type="datetime1">
              <a:rPr lang="de-CH" smtClean="0"/>
              <a:t>21.10.2022</a:t>
            </a:fld>
            <a:endParaRPr lang="de-CH"/>
          </a:p>
        </p:txBody>
      </p:sp>
      <p:sp>
        <p:nvSpPr>
          <p:cNvPr id="6" name="Foliennummernplatzhalter 5"/>
          <p:cNvSpPr>
            <a:spLocks noGrp="1"/>
          </p:cNvSpPr>
          <p:nvPr>
            <p:ph type="sldNum" sz="quarter" idx="12"/>
          </p:nvPr>
        </p:nvSpPr>
        <p:spPr/>
        <p:txBody>
          <a:bodyPr/>
          <a:lstStyle>
            <a:lvl1pPr>
              <a:defRPr/>
            </a:lvl1pPr>
          </a:lstStyle>
          <a:p>
            <a:pPr>
              <a:defRPr/>
            </a:pPr>
            <a:fld id="{1301DDD8-7EE5-416E-81A3-2E3B88757FD0}" type="slidenum">
              <a:rPr lang="de-CH"/>
              <a:pPr>
                <a:defRPr/>
              </a:pPr>
              <a:t>‹Nr.›</a:t>
            </a:fld>
            <a:endParaRPr lang="de-CH"/>
          </a:p>
        </p:txBody>
      </p:sp>
    </p:spTree>
    <p:extLst>
      <p:ext uri="{BB962C8B-B14F-4D97-AF65-F5344CB8AC3E}">
        <p14:creationId xmlns:p14="http://schemas.microsoft.com/office/powerpoint/2010/main" val="234007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D92B8DA6-9930-491F-AA88-24A53E32A8EE}" type="datetime1">
              <a:rPr lang="de-CH" smtClean="0"/>
              <a:t>21.10.2022</a:t>
            </a:fld>
            <a:endParaRPr lang="de-CH"/>
          </a:p>
        </p:txBody>
      </p:sp>
      <p:sp>
        <p:nvSpPr>
          <p:cNvPr id="6" name="Foliennummernplatzhalter 5"/>
          <p:cNvSpPr>
            <a:spLocks noGrp="1"/>
          </p:cNvSpPr>
          <p:nvPr>
            <p:ph type="sldNum" sz="quarter" idx="12"/>
          </p:nvPr>
        </p:nvSpPr>
        <p:spPr/>
        <p:txBody>
          <a:bodyPr/>
          <a:lstStyle>
            <a:lvl1pPr>
              <a:defRPr/>
            </a:lvl1pPr>
          </a:lstStyle>
          <a:p>
            <a:pPr>
              <a:defRPr/>
            </a:pPr>
            <a:fld id="{F90B0E1C-14FE-43B7-8577-D0D459584669}" type="slidenum">
              <a:rPr lang="de-CH"/>
              <a:pPr>
                <a:defRPr/>
              </a:pPr>
              <a:t>‹Nr.›</a:t>
            </a:fld>
            <a:endParaRPr lang="de-CH"/>
          </a:p>
        </p:txBody>
      </p:sp>
    </p:spTree>
    <p:extLst>
      <p:ext uri="{BB962C8B-B14F-4D97-AF65-F5344CB8AC3E}">
        <p14:creationId xmlns:p14="http://schemas.microsoft.com/office/powerpoint/2010/main" val="282673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19055575-C2F0-46DA-B1E4-4950E809C813}" type="datetime1">
              <a:rPr lang="de-CH" smtClean="0"/>
              <a:t>21.10.2022</a:t>
            </a:fld>
            <a:endParaRPr lang="de-CH"/>
          </a:p>
        </p:txBody>
      </p:sp>
      <p:sp>
        <p:nvSpPr>
          <p:cNvPr id="5" name="Fußzeilenplatzhalter 4"/>
          <p:cNvSpPr>
            <a:spLocks noGrp="1"/>
          </p:cNvSpPr>
          <p:nvPr>
            <p:ph type="ftr" sz="quarter" idx="11"/>
          </p:nvPr>
        </p:nvSpPr>
        <p:spPr/>
        <p:txBody>
          <a:bodyPr/>
          <a:lstStyle>
            <a:lvl1pPr>
              <a:defRPr/>
            </a:lvl1pPr>
          </a:lstStyle>
          <a:p>
            <a:pPr>
              <a:defRPr/>
            </a:pPr>
            <a:r>
              <a:rPr lang="de-CH"/>
              <a:t>OdA Gesundheit und Soziales Graubünden </a:t>
            </a:r>
          </a:p>
        </p:txBody>
      </p:sp>
      <p:sp>
        <p:nvSpPr>
          <p:cNvPr id="6" name="Foliennummernplatzhalter 5"/>
          <p:cNvSpPr>
            <a:spLocks noGrp="1"/>
          </p:cNvSpPr>
          <p:nvPr>
            <p:ph type="sldNum" sz="quarter" idx="12"/>
          </p:nvPr>
        </p:nvSpPr>
        <p:spPr/>
        <p:txBody>
          <a:bodyPr/>
          <a:lstStyle>
            <a:lvl1pPr>
              <a:defRPr/>
            </a:lvl1pPr>
          </a:lstStyle>
          <a:p>
            <a:pPr>
              <a:defRPr/>
            </a:pPr>
            <a:fld id="{5DB2AEC4-F470-40DB-AAC5-6819438722FC}" type="slidenum">
              <a:rPr lang="de-CH"/>
              <a:pPr>
                <a:defRPr/>
              </a:pPr>
              <a:t>‹Nr.›</a:t>
            </a:fld>
            <a:endParaRPr lang="de-CH"/>
          </a:p>
        </p:txBody>
      </p:sp>
    </p:spTree>
    <p:extLst>
      <p:ext uri="{BB962C8B-B14F-4D97-AF65-F5344CB8AC3E}">
        <p14:creationId xmlns:p14="http://schemas.microsoft.com/office/powerpoint/2010/main" val="232274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7E9A4BE8-7970-4B6D-BDC6-CEC13D1CDACA}" type="datetime1">
              <a:rPr lang="de-CH" smtClean="0"/>
              <a:t>21.10.2022</a:t>
            </a:fld>
            <a:endParaRPr lang="de-CH"/>
          </a:p>
        </p:txBody>
      </p:sp>
      <p:sp>
        <p:nvSpPr>
          <p:cNvPr id="5" name="Fußzeilenplatzhalter 4"/>
          <p:cNvSpPr>
            <a:spLocks noGrp="1"/>
          </p:cNvSpPr>
          <p:nvPr>
            <p:ph type="ftr" sz="quarter" idx="11"/>
          </p:nvPr>
        </p:nvSpPr>
        <p:spPr/>
        <p:txBody>
          <a:bodyPr/>
          <a:lstStyle>
            <a:lvl1pPr>
              <a:defRPr/>
            </a:lvl1pPr>
          </a:lstStyle>
          <a:p>
            <a:pPr>
              <a:defRPr/>
            </a:pPr>
            <a:r>
              <a:rPr lang="de-CH"/>
              <a:t>OdA Gesundheit und Soziales Graubünden </a:t>
            </a:r>
          </a:p>
        </p:txBody>
      </p:sp>
      <p:sp>
        <p:nvSpPr>
          <p:cNvPr id="6" name="Foliennummernplatzhalter 5"/>
          <p:cNvSpPr>
            <a:spLocks noGrp="1"/>
          </p:cNvSpPr>
          <p:nvPr>
            <p:ph type="sldNum" sz="quarter" idx="12"/>
          </p:nvPr>
        </p:nvSpPr>
        <p:spPr/>
        <p:txBody>
          <a:bodyPr/>
          <a:lstStyle>
            <a:lvl1pPr>
              <a:defRPr/>
            </a:lvl1pPr>
          </a:lstStyle>
          <a:p>
            <a:pPr>
              <a:defRPr/>
            </a:pPr>
            <a:fld id="{DF387D98-D3EA-4210-80CE-4CE7DBE088DD}" type="slidenum">
              <a:rPr lang="de-CH"/>
              <a:pPr>
                <a:defRPr/>
              </a:pPr>
              <a:t>‹Nr.›</a:t>
            </a:fld>
            <a:endParaRPr lang="de-CH"/>
          </a:p>
        </p:txBody>
      </p:sp>
    </p:spTree>
    <p:extLst>
      <p:ext uri="{BB962C8B-B14F-4D97-AF65-F5344CB8AC3E}">
        <p14:creationId xmlns:p14="http://schemas.microsoft.com/office/powerpoint/2010/main" val="110285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3"/>
          <p:cNvSpPr>
            <a:spLocks noGrp="1"/>
          </p:cNvSpPr>
          <p:nvPr>
            <p:ph type="dt" sz="half" idx="10"/>
          </p:nvPr>
        </p:nvSpPr>
        <p:spPr/>
        <p:txBody>
          <a:bodyPr/>
          <a:lstStyle>
            <a:lvl1pPr>
              <a:defRPr/>
            </a:lvl1pPr>
          </a:lstStyle>
          <a:p>
            <a:pPr>
              <a:defRPr/>
            </a:pPr>
            <a:fld id="{1990CA7B-A47B-472E-806B-C8F93F780C33}" type="datetime1">
              <a:rPr lang="de-CH" smtClean="0"/>
              <a:t>21.10.2022</a:t>
            </a:fld>
            <a:endParaRPr lang="de-CH"/>
          </a:p>
        </p:txBody>
      </p:sp>
      <p:sp>
        <p:nvSpPr>
          <p:cNvPr id="6" name="Fußzeilenplatzhalter 4"/>
          <p:cNvSpPr>
            <a:spLocks noGrp="1"/>
          </p:cNvSpPr>
          <p:nvPr>
            <p:ph type="ftr" sz="quarter" idx="11"/>
          </p:nvPr>
        </p:nvSpPr>
        <p:spPr/>
        <p:txBody>
          <a:bodyPr/>
          <a:lstStyle>
            <a:lvl1pPr>
              <a:defRPr/>
            </a:lvl1pPr>
          </a:lstStyle>
          <a:p>
            <a:pPr>
              <a:defRPr/>
            </a:pPr>
            <a:r>
              <a:rPr lang="de-CH"/>
              <a:t>OdA Gesundheit und Soziales Graubünden </a:t>
            </a:r>
          </a:p>
        </p:txBody>
      </p:sp>
      <p:sp>
        <p:nvSpPr>
          <p:cNvPr id="7" name="Foliennummernplatzhalter 5"/>
          <p:cNvSpPr>
            <a:spLocks noGrp="1"/>
          </p:cNvSpPr>
          <p:nvPr>
            <p:ph type="sldNum" sz="quarter" idx="12"/>
          </p:nvPr>
        </p:nvSpPr>
        <p:spPr/>
        <p:txBody>
          <a:bodyPr/>
          <a:lstStyle>
            <a:lvl1pPr>
              <a:defRPr/>
            </a:lvl1pPr>
          </a:lstStyle>
          <a:p>
            <a:pPr>
              <a:defRPr/>
            </a:pPr>
            <a:fld id="{E1DC95EE-9C62-4579-B482-A8338B088392}" type="slidenum">
              <a:rPr lang="de-CH"/>
              <a:pPr>
                <a:defRPr/>
              </a:pPr>
              <a:t>‹Nr.›</a:t>
            </a:fld>
            <a:endParaRPr lang="de-CH"/>
          </a:p>
        </p:txBody>
      </p:sp>
    </p:spTree>
    <p:extLst>
      <p:ext uri="{BB962C8B-B14F-4D97-AF65-F5344CB8AC3E}">
        <p14:creationId xmlns:p14="http://schemas.microsoft.com/office/powerpoint/2010/main" val="128828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3"/>
          <p:cNvSpPr>
            <a:spLocks noGrp="1"/>
          </p:cNvSpPr>
          <p:nvPr>
            <p:ph type="dt" sz="half" idx="10"/>
          </p:nvPr>
        </p:nvSpPr>
        <p:spPr/>
        <p:txBody>
          <a:bodyPr/>
          <a:lstStyle>
            <a:lvl1pPr>
              <a:defRPr/>
            </a:lvl1pPr>
          </a:lstStyle>
          <a:p>
            <a:pPr>
              <a:defRPr/>
            </a:pPr>
            <a:fld id="{64D5D474-59C3-4AD4-84C9-032674539DCF}" type="datetime1">
              <a:rPr lang="de-CH" smtClean="0"/>
              <a:t>21.10.2022</a:t>
            </a:fld>
            <a:endParaRPr lang="de-CH"/>
          </a:p>
        </p:txBody>
      </p:sp>
      <p:sp>
        <p:nvSpPr>
          <p:cNvPr id="8" name="Fußzeilenplatzhalter 4"/>
          <p:cNvSpPr>
            <a:spLocks noGrp="1"/>
          </p:cNvSpPr>
          <p:nvPr>
            <p:ph type="ftr" sz="quarter" idx="11"/>
          </p:nvPr>
        </p:nvSpPr>
        <p:spPr/>
        <p:txBody>
          <a:bodyPr/>
          <a:lstStyle>
            <a:lvl1pPr>
              <a:defRPr/>
            </a:lvl1pPr>
          </a:lstStyle>
          <a:p>
            <a:pPr>
              <a:defRPr/>
            </a:pPr>
            <a:r>
              <a:rPr lang="de-CH"/>
              <a:t>OdA Gesundheit und Soziales Graubünden </a:t>
            </a:r>
          </a:p>
        </p:txBody>
      </p:sp>
      <p:sp>
        <p:nvSpPr>
          <p:cNvPr id="9" name="Foliennummernplatzhalter 5"/>
          <p:cNvSpPr>
            <a:spLocks noGrp="1"/>
          </p:cNvSpPr>
          <p:nvPr>
            <p:ph type="sldNum" sz="quarter" idx="12"/>
          </p:nvPr>
        </p:nvSpPr>
        <p:spPr/>
        <p:txBody>
          <a:bodyPr/>
          <a:lstStyle>
            <a:lvl1pPr>
              <a:defRPr/>
            </a:lvl1pPr>
          </a:lstStyle>
          <a:p>
            <a:pPr>
              <a:defRPr/>
            </a:pPr>
            <a:fld id="{506E7991-62C2-4E8A-A871-3572F12FD693}" type="slidenum">
              <a:rPr lang="de-CH"/>
              <a:pPr>
                <a:defRPr/>
              </a:pPr>
              <a:t>‹Nr.›</a:t>
            </a:fld>
            <a:endParaRPr lang="de-CH"/>
          </a:p>
        </p:txBody>
      </p:sp>
    </p:spTree>
    <p:extLst>
      <p:ext uri="{BB962C8B-B14F-4D97-AF65-F5344CB8AC3E}">
        <p14:creationId xmlns:p14="http://schemas.microsoft.com/office/powerpoint/2010/main" val="225406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fld id="{38148E57-3002-4D74-B6FE-77CAFF939D47}" type="datetime1">
              <a:rPr lang="de-CH" smtClean="0"/>
              <a:t>21.10.2022</a:t>
            </a:fld>
            <a:endParaRPr lang="de-CH"/>
          </a:p>
        </p:txBody>
      </p:sp>
      <p:sp>
        <p:nvSpPr>
          <p:cNvPr id="4" name="Fußzeilenplatzhalter 4"/>
          <p:cNvSpPr>
            <a:spLocks noGrp="1"/>
          </p:cNvSpPr>
          <p:nvPr>
            <p:ph type="ftr" sz="quarter" idx="11"/>
          </p:nvPr>
        </p:nvSpPr>
        <p:spPr/>
        <p:txBody>
          <a:bodyPr/>
          <a:lstStyle>
            <a:lvl1pPr>
              <a:defRPr/>
            </a:lvl1pPr>
          </a:lstStyle>
          <a:p>
            <a:pPr>
              <a:defRPr/>
            </a:pPr>
            <a:r>
              <a:rPr lang="de-CH"/>
              <a:t>OdA Gesundheit und Soziales Graubünden </a:t>
            </a:r>
          </a:p>
        </p:txBody>
      </p:sp>
      <p:sp>
        <p:nvSpPr>
          <p:cNvPr id="5" name="Foliennummernplatzhalter 5"/>
          <p:cNvSpPr>
            <a:spLocks noGrp="1"/>
          </p:cNvSpPr>
          <p:nvPr>
            <p:ph type="sldNum" sz="quarter" idx="12"/>
          </p:nvPr>
        </p:nvSpPr>
        <p:spPr/>
        <p:txBody>
          <a:bodyPr/>
          <a:lstStyle>
            <a:lvl1pPr>
              <a:defRPr/>
            </a:lvl1pPr>
          </a:lstStyle>
          <a:p>
            <a:pPr>
              <a:defRPr/>
            </a:pPr>
            <a:fld id="{81EDC20E-E1DD-438D-9AB1-D8164764B597}" type="slidenum">
              <a:rPr lang="de-CH"/>
              <a:pPr>
                <a:defRPr/>
              </a:pPr>
              <a:t>‹Nr.›</a:t>
            </a:fld>
            <a:endParaRPr lang="de-CH"/>
          </a:p>
        </p:txBody>
      </p:sp>
    </p:spTree>
    <p:extLst>
      <p:ext uri="{BB962C8B-B14F-4D97-AF65-F5344CB8AC3E}">
        <p14:creationId xmlns:p14="http://schemas.microsoft.com/office/powerpoint/2010/main" val="360726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3BC2FCFB-1508-40A3-9694-5CAE27F124D8}" type="datetime1">
              <a:rPr lang="de-CH" smtClean="0"/>
              <a:t>21.10.2022</a:t>
            </a:fld>
            <a:endParaRPr lang="de-CH"/>
          </a:p>
        </p:txBody>
      </p:sp>
      <p:sp>
        <p:nvSpPr>
          <p:cNvPr id="4" name="Foliennummernplatzhalter 5"/>
          <p:cNvSpPr>
            <a:spLocks noGrp="1"/>
          </p:cNvSpPr>
          <p:nvPr>
            <p:ph type="sldNum" sz="quarter" idx="12"/>
          </p:nvPr>
        </p:nvSpPr>
        <p:spPr/>
        <p:txBody>
          <a:bodyPr/>
          <a:lstStyle>
            <a:lvl1pPr>
              <a:defRPr/>
            </a:lvl1pPr>
          </a:lstStyle>
          <a:p>
            <a:pPr>
              <a:defRPr/>
            </a:pPr>
            <a:fld id="{AC2C1B6B-26ED-442E-B15C-8601B2A61E55}" type="slidenum">
              <a:rPr lang="de-CH"/>
              <a:pPr>
                <a:defRPr/>
              </a:pPr>
              <a:t>‹Nr.›</a:t>
            </a:fld>
            <a:endParaRPr lang="de-CH"/>
          </a:p>
        </p:txBody>
      </p:sp>
    </p:spTree>
    <p:extLst>
      <p:ext uri="{BB962C8B-B14F-4D97-AF65-F5344CB8AC3E}">
        <p14:creationId xmlns:p14="http://schemas.microsoft.com/office/powerpoint/2010/main" val="393195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7B72A950-3698-4584-B8ED-295B25658BE0}" type="datetime1">
              <a:rPr lang="de-CH" smtClean="0"/>
              <a:t>21.10.2022</a:t>
            </a:fld>
            <a:endParaRPr lang="de-CH"/>
          </a:p>
        </p:txBody>
      </p:sp>
      <p:sp>
        <p:nvSpPr>
          <p:cNvPr id="7" name="Foliennummernplatzhalter 5"/>
          <p:cNvSpPr>
            <a:spLocks noGrp="1"/>
          </p:cNvSpPr>
          <p:nvPr>
            <p:ph type="sldNum" sz="quarter" idx="12"/>
          </p:nvPr>
        </p:nvSpPr>
        <p:spPr/>
        <p:txBody>
          <a:bodyPr/>
          <a:lstStyle>
            <a:lvl1pPr>
              <a:defRPr/>
            </a:lvl1pPr>
          </a:lstStyle>
          <a:p>
            <a:pPr>
              <a:defRPr/>
            </a:pPr>
            <a:fld id="{45D01798-8E47-4A68-8D89-601050CA3CF9}" type="slidenum">
              <a:rPr lang="de-CH"/>
              <a:pPr>
                <a:defRPr/>
              </a:pPr>
              <a:t>‹Nr.›</a:t>
            </a:fld>
            <a:endParaRPr lang="de-CH"/>
          </a:p>
        </p:txBody>
      </p:sp>
    </p:spTree>
    <p:extLst>
      <p:ext uri="{BB962C8B-B14F-4D97-AF65-F5344CB8AC3E}">
        <p14:creationId xmlns:p14="http://schemas.microsoft.com/office/powerpoint/2010/main" val="336206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2029AC93-F272-4938-9D8E-1C22D8FA304F}" type="datetime1">
              <a:rPr lang="de-CH" smtClean="0"/>
              <a:t>21.10.2022</a:t>
            </a:fld>
            <a:endParaRPr lang="de-CH"/>
          </a:p>
        </p:txBody>
      </p:sp>
      <p:sp>
        <p:nvSpPr>
          <p:cNvPr id="7" name="Foliennummernplatzhalter 5"/>
          <p:cNvSpPr>
            <a:spLocks noGrp="1"/>
          </p:cNvSpPr>
          <p:nvPr>
            <p:ph type="sldNum" sz="quarter" idx="12"/>
          </p:nvPr>
        </p:nvSpPr>
        <p:spPr/>
        <p:txBody>
          <a:bodyPr/>
          <a:lstStyle>
            <a:lvl1pPr>
              <a:defRPr/>
            </a:lvl1pPr>
          </a:lstStyle>
          <a:p>
            <a:pPr>
              <a:defRPr/>
            </a:pPr>
            <a:fld id="{8F914B56-E6E1-4101-A0A6-1B4F56C2CF23}" type="slidenum">
              <a:rPr lang="de-CH"/>
              <a:pPr>
                <a:defRPr/>
              </a:pPr>
              <a:t>‹Nr.›</a:t>
            </a:fld>
            <a:endParaRPr lang="de-CH"/>
          </a:p>
        </p:txBody>
      </p:sp>
    </p:spTree>
    <p:extLst>
      <p:ext uri="{BB962C8B-B14F-4D97-AF65-F5344CB8AC3E}">
        <p14:creationId xmlns:p14="http://schemas.microsoft.com/office/powerpoint/2010/main" val="397926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endParaRPr lang="de-CH"/>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418680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5B47A81-8E08-44A8-ADA8-0FF742DA7511}" type="datetime1">
              <a:rPr lang="de-CH" smtClean="0"/>
              <a:t>21.10.2022</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de-CH"/>
              <a:t>OdA Gesundheit und Soziales Graubünden </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73E7812-5AC7-4412-BE62-CB8EC346DB86}" type="slidenum">
              <a:rPr lang="de-CH"/>
              <a:pPr>
                <a:defRPr/>
              </a:pPr>
              <a:t>‹Nr.›</a:t>
            </a:fld>
            <a:endParaRPr lang="de-CH"/>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oda-gs.gr.ch/rest.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www.brueckenangebote-gr.ch/" TargetMode="External"/><Relationship Id="rId4" Type="http://schemas.openxmlformats.org/officeDocument/2006/relationships/hyperlink" Target="https://www.gr.ch/DE/themen/Integration/dienstleistungen/infoint/Seiten/sprachberatung.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player.vimeo.com/video/292065592?h=53ea3db9d9&amp;app_id=122963" TargetMode="External"/><Relationship Id="rId5" Type="http://schemas.openxmlformats.org/officeDocument/2006/relationships/image" Target="../media/image1.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player.vimeo.com/video/292065828?h=b1bf258afb&amp;app_id=122963" TargetMode="External"/><Relationship Id="rId5" Type="http://schemas.openxmlformats.org/officeDocument/2006/relationships/image" Target="../media/image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292066017?h=f2026074ea&amp;app_id=122963" TargetMode="External"/><Relationship Id="rId5" Type="http://schemas.openxmlformats.org/officeDocument/2006/relationships/image" Target="../media/image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292065330?h=f73b3c29c4&amp;app_id=122963" TargetMode="External"/><Relationship Id="rId5" Type="http://schemas.openxmlformats.org/officeDocument/2006/relationships/image" Target="../media/image1.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Präsentationsvorlage Berufsinformationen</a:t>
            </a:r>
          </a:p>
        </p:txBody>
      </p:sp>
      <p:sp>
        <p:nvSpPr>
          <p:cNvPr id="16386" name="Inhaltsplatzhalter 2"/>
          <p:cNvSpPr>
            <a:spLocks noGrp="1"/>
          </p:cNvSpPr>
          <p:nvPr>
            <p:ph idx="1"/>
          </p:nvPr>
        </p:nvSpPr>
        <p:spPr/>
        <p:txBody>
          <a:bodyPr/>
          <a:lstStyle/>
          <a:p>
            <a:pPr marL="0" indent="0">
              <a:buClr>
                <a:srgbClr val="C00000"/>
              </a:buClr>
              <a:buNone/>
            </a:pPr>
            <a:r>
              <a:rPr lang="de-CH" sz="2000" b="1" dirty="0">
                <a:latin typeface="Arial" charset="0"/>
                <a:cs typeface="Arial" charset="0"/>
              </a:rPr>
              <a:t>Anleitung</a:t>
            </a:r>
          </a:p>
          <a:p>
            <a:pPr>
              <a:buFont typeface="Symbol" pitchFamily="18" charset="2"/>
              <a:buChar char="-"/>
            </a:pPr>
            <a:r>
              <a:rPr lang="de-CH" sz="1400" dirty="0">
                <a:latin typeface="Arial" charset="0"/>
                <a:cs typeface="Arial" charset="0"/>
              </a:rPr>
              <a:t>Diese Vorlage soll Ihnen als Unterstützung dienen: verändern, ergänzen, reduzieren Sie den Inhalt bitte unbedingt nach eigenen Bedürfnissen. Fühlen Sie sich also frei in der Gestaltung.</a:t>
            </a:r>
          </a:p>
          <a:p>
            <a:pPr>
              <a:buFont typeface="Symbol" pitchFamily="18" charset="2"/>
              <a:buChar char="-"/>
            </a:pPr>
            <a:r>
              <a:rPr lang="de-CH" sz="1400" dirty="0">
                <a:latin typeface="Arial" charset="0"/>
                <a:cs typeface="Arial" charset="0"/>
              </a:rPr>
              <a:t>Einzige Ausnahme: die eingefügten Bilder dürfen urheberrechtlich ausschliesslich für Berufskommunikationszwecke verwendet werden.</a:t>
            </a:r>
          </a:p>
          <a:p>
            <a:pPr>
              <a:buFont typeface="Symbol" pitchFamily="18" charset="2"/>
              <a:buChar char="-"/>
            </a:pPr>
            <a:r>
              <a:rPr lang="de-CH" sz="1400" dirty="0">
                <a:latin typeface="Arial" charset="0"/>
                <a:cs typeface="Arial" charset="0"/>
              </a:rPr>
              <a:t>Eventuell benötigen Sie für die Berufsfilme einen </a:t>
            </a:r>
            <a:r>
              <a:rPr lang="de-CH" sz="1400" dirty="0" err="1">
                <a:latin typeface="Arial" charset="0"/>
                <a:cs typeface="Arial" charset="0"/>
              </a:rPr>
              <a:t>FlashPlayer</a:t>
            </a:r>
            <a:r>
              <a:rPr lang="de-CH" sz="1400" dirty="0">
                <a:latin typeface="Arial" charset="0"/>
                <a:cs typeface="Arial" charset="0"/>
              </a:rPr>
              <a:t> o. ä., der kostenlos  herunter geladen werden kann. Sollte eine solche Meldung erscheinen, bitte den entsprechenden Anweisungen folgen oder Ihren Informatiker kontaktieren. </a:t>
            </a:r>
          </a:p>
          <a:p>
            <a:pPr>
              <a:buFont typeface="Symbol" pitchFamily="18" charset="2"/>
              <a:buChar char="-"/>
            </a:pPr>
            <a:r>
              <a:rPr lang="de-CH" sz="1400" dirty="0">
                <a:latin typeface="Arial" charset="0"/>
                <a:cs typeface="Arial" charset="0"/>
              </a:rPr>
              <a:t>Bitte beachten Sie die eingefügten Notizen unten am Bildschirmrand. Sie geben ergänzende oder erklärende Hinweise, die Ihnen evtl. bei der Moderation Ihrer Veranstaltung helfen. </a:t>
            </a:r>
          </a:p>
          <a:p>
            <a:pPr>
              <a:buClr>
                <a:srgbClr val="C00000"/>
              </a:buClr>
              <a:buFont typeface="Symbol" pitchFamily="18" charset="2"/>
              <a:buChar char="-"/>
            </a:pPr>
            <a:endParaRPr lang="de-CH" sz="1400" dirty="0">
              <a:latin typeface="Arial" charset="0"/>
              <a:cs typeface="Arial" charset="0"/>
            </a:endParaRPr>
          </a:p>
          <a:p>
            <a:pPr marL="0" indent="0">
              <a:buClr>
                <a:srgbClr val="C00000"/>
              </a:buClr>
              <a:buNone/>
            </a:pPr>
            <a:endParaRPr lang="de-CH" sz="1400" dirty="0">
              <a:latin typeface="Arial" charset="0"/>
              <a:cs typeface="Arial" charset="0"/>
            </a:endParaRPr>
          </a:p>
          <a:p>
            <a:pPr marL="0" indent="0">
              <a:buClr>
                <a:srgbClr val="C00000"/>
              </a:buClr>
              <a:buNone/>
            </a:pPr>
            <a:r>
              <a:rPr lang="de-CH" sz="1400" dirty="0">
                <a:latin typeface="Arial" charset="0"/>
                <a:cs typeface="Arial" charset="0"/>
              </a:rPr>
              <a:t>Haben Sie Fragen? Wir nehmen uns gerne Zeit für Antworten:</a:t>
            </a:r>
          </a:p>
          <a:p>
            <a:pPr marL="0" indent="0">
              <a:buClr>
                <a:srgbClr val="C00000"/>
              </a:buClr>
              <a:buNone/>
            </a:pPr>
            <a:endParaRPr lang="de-CH" sz="1400" dirty="0">
              <a:latin typeface="Arial" charset="0"/>
              <a:cs typeface="Arial" charset="0"/>
            </a:endParaRPr>
          </a:p>
          <a:p>
            <a:pPr marL="0" indent="0">
              <a:buClr>
                <a:srgbClr val="C00000"/>
              </a:buClr>
              <a:buNone/>
            </a:pPr>
            <a:r>
              <a:rPr lang="de-CH" sz="1400" b="1" dirty="0">
                <a:solidFill>
                  <a:srgbClr val="CC0000"/>
                </a:solidFill>
                <a:latin typeface="Arial" charset="0"/>
                <a:cs typeface="Arial" charset="0"/>
              </a:rPr>
              <a:t>OdA Gesundheit und Soziales Graubünden</a:t>
            </a:r>
          </a:p>
          <a:p>
            <a:pPr marL="0" indent="0">
              <a:buClr>
                <a:srgbClr val="C00000"/>
              </a:buClr>
              <a:buNone/>
            </a:pPr>
            <a:r>
              <a:rPr lang="de-CH" sz="1400" dirty="0" err="1">
                <a:latin typeface="Arial" charset="0"/>
                <a:cs typeface="Arial" charset="0"/>
              </a:rPr>
              <a:t>Gäuggelistrasse</a:t>
            </a:r>
            <a:r>
              <a:rPr lang="de-CH" sz="1400" dirty="0">
                <a:latin typeface="Arial" charset="0"/>
                <a:cs typeface="Arial" charset="0"/>
              </a:rPr>
              <a:t> 7, 7000 Chur</a:t>
            </a:r>
          </a:p>
          <a:p>
            <a:pPr marL="0" indent="0">
              <a:buClr>
                <a:srgbClr val="C00000"/>
              </a:buClr>
              <a:buNone/>
            </a:pPr>
            <a:r>
              <a:rPr lang="de-CH" sz="1400" dirty="0">
                <a:latin typeface="Arial" charset="0"/>
                <a:cs typeface="Arial" charset="0"/>
              </a:rPr>
              <a:t>Telefon 081 511 60 60</a:t>
            </a:r>
          </a:p>
          <a:p>
            <a:pPr marL="0" indent="0">
              <a:buClr>
                <a:srgbClr val="C00000"/>
              </a:buClr>
              <a:buNone/>
            </a:pPr>
            <a:r>
              <a:rPr lang="de-CH" sz="1400" dirty="0">
                <a:latin typeface="Arial" charset="0"/>
                <a:cs typeface="Arial" charset="0"/>
              </a:rPr>
              <a:t>info@oda-gs-gr.ch/ www.oda-gs-gr.ch</a:t>
            </a:r>
          </a:p>
          <a:p>
            <a:pPr marL="0" indent="0">
              <a:buClr>
                <a:srgbClr val="C00000"/>
              </a:buClr>
              <a:buNone/>
            </a:pPr>
            <a:endParaRPr lang="de-CH" sz="1400" dirty="0">
              <a:latin typeface="Arial" charset="0"/>
              <a:cs typeface="Arial" charset="0"/>
            </a:endParaRPr>
          </a:p>
          <a:p>
            <a:pPr marL="0" indent="0">
              <a:buClr>
                <a:srgbClr val="C00000"/>
              </a:buClr>
              <a:buNone/>
            </a:pPr>
            <a:endParaRPr lang="de-CH" sz="1400" dirty="0">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58E4D7BA-4FDE-555F-4C2B-380FB4AA472D}"/>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73C226DD-8EC6-7120-7D76-70697CBE6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algn="l"/>
            <a:r>
              <a:rPr lang="de-CH" sz="3000" b="1" dirty="0" err="1">
                <a:latin typeface="Arial" charset="0"/>
                <a:cs typeface="Arial" charset="0"/>
              </a:rPr>
              <a:t>FaBe</a:t>
            </a:r>
            <a:r>
              <a:rPr lang="de-CH" sz="3000" b="1" dirty="0">
                <a:latin typeface="Arial" charset="0"/>
                <a:cs typeface="Arial" charset="0"/>
              </a:rPr>
              <a:t>: Aufbau und Struktur</a:t>
            </a:r>
          </a:p>
        </p:txBody>
      </p:sp>
      <p:sp>
        <p:nvSpPr>
          <p:cNvPr id="20482" name="Inhaltsplatzhalter 2"/>
          <p:cNvSpPr>
            <a:spLocks noGrp="1"/>
          </p:cNvSpPr>
          <p:nvPr>
            <p:ph idx="1"/>
          </p:nvPr>
        </p:nvSpPr>
        <p:spPr/>
        <p:txBody>
          <a:bodyPr/>
          <a:lstStyle/>
          <a:p>
            <a:pPr marL="0" indent="0">
              <a:buFont typeface="Arial" charset="0"/>
              <a:buNone/>
            </a:pPr>
            <a:r>
              <a:rPr lang="de-CH" sz="2000" dirty="0">
                <a:latin typeface="Arial" charset="0"/>
                <a:cs typeface="Arial" charset="0"/>
              </a:rPr>
              <a:t>Bezeichnung		</a:t>
            </a:r>
            <a:r>
              <a:rPr lang="de-CH" sz="2000" b="1" dirty="0">
                <a:solidFill>
                  <a:srgbClr val="AED055"/>
                </a:solidFill>
                <a:latin typeface="Arial" charset="0"/>
                <a:cs typeface="Arial" charset="0"/>
              </a:rPr>
              <a:t>Fachfrau / Fachmann Betreuung </a:t>
            </a:r>
            <a:r>
              <a:rPr lang="de-CH" sz="2000" b="1" dirty="0" err="1">
                <a:solidFill>
                  <a:srgbClr val="AED055"/>
                </a:solidFill>
                <a:latin typeface="Arial" charset="0"/>
                <a:cs typeface="Arial" charset="0"/>
              </a:rPr>
              <a:t>FaBe</a:t>
            </a:r>
            <a:endParaRPr lang="de-CH" sz="2000" b="1" dirty="0">
              <a:solidFill>
                <a:srgbClr val="AED055"/>
              </a:solidFill>
              <a:latin typeface="Arial" charset="0"/>
              <a:cs typeface="Arial" charset="0"/>
            </a:endParaRPr>
          </a:p>
          <a:p>
            <a:pPr marL="0" indent="0">
              <a:buFont typeface="Arial" charset="0"/>
              <a:buNone/>
            </a:pPr>
            <a:r>
              <a:rPr lang="de-CH" sz="2000" dirty="0">
                <a:latin typeface="Arial" charset="0"/>
                <a:cs typeface="Arial" charset="0"/>
              </a:rPr>
              <a:t>Ausbildungsdauer	3 Jahre</a:t>
            </a:r>
          </a:p>
          <a:p>
            <a:pPr marL="0" indent="0">
              <a:buFont typeface="Arial" charset="0"/>
              <a:buNone/>
            </a:pPr>
            <a:r>
              <a:rPr lang="de-CH" sz="2000" dirty="0">
                <a:latin typeface="Arial" charset="0"/>
                <a:cs typeface="Arial" charset="0"/>
              </a:rPr>
              <a:t>Abschluss		</a:t>
            </a:r>
            <a:r>
              <a:rPr lang="de-CH" sz="2000" dirty="0" err="1">
                <a:latin typeface="Arial" charset="0"/>
                <a:cs typeface="Arial" charset="0"/>
              </a:rPr>
              <a:t>Eidg</a:t>
            </a:r>
            <a:r>
              <a:rPr lang="de-CH" sz="2000" dirty="0">
                <a:latin typeface="Arial" charset="0"/>
                <a:cs typeface="Arial" charset="0"/>
              </a:rPr>
              <a:t>. Fähigkeitszeugnis EFZ</a:t>
            </a:r>
          </a:p>
          <a:p>
            <a:pPr marL="0" indent="0">
              <a:buFont typeface="Arial" charset="0"/>
              <a:buNone/>
            </a:pPr>
            <a:endParaRPr lang="de-CH" sz="2000" dirty="0">
              <a:latin typeface="Arial" charset="0"/>
              <a:cs typeface="Arial" charset="0"/>
            </a:endParaRPr>
          </a:p>
          <a:p>
            <a:pPr marL="0" indent="0">
              <a:buFont typeface="Arial" charset="0"/>
              <a:buNone/>
              <a:tabLst>
                <a:tab pos="2782888" algn="l"/>
              </a:tabLst>
            </a:pPr>
            <a:r>
              <a:rPr lang="de-CH" sz="2000" dirty="0">
                <a:latin typeface="Arial" charset="0"/>
                <a:cs typeface="Arial" charset="0"/>
              </a:rPr>
              <a:t>Mögliche Lehrbetriebe	Institutionen in der Behindertenbetreuung</a:t>
            </a:r>
          </a:p>
          <a:p>
            <a:pPr marL="0" indent="0">
              <a:buNone/>
              <a:tabLst>
                <a:tab pos="2782888" algn="l"/>
              </a:tabLst>
            </a:pPr>
            <a:r>
              <a:rPr lang="de-CH" sz="2000" dirty="0">
                <a:latin typeface="Arial" charset="0"/>
                <a:cs typeface="Arial" charset="0"/>
              </a:rPr>
              <a:t>	Institutionen in der Kinderbetreuung</a:t>
            </a:r>
          </a:p>
          <a:p>
            <a:pPr marL="0" indent="0">
              <a:buNone/>
              <a:tabLst>
                <a:tab pos="2782888" algn="l"/>
              </a:tabLst>
            </a:pPr>
            <a:r>
              <a:rPr lang="de-CH" sz="2000" dirty="0">
                <a:latin typeface="Arial" charset="0"/>
                <a:cs typeface="Arial" charset="0"/>
              </a:rPr>
              <a:t>	Psychiatrische Kliniken</a:t>
            </a:r>
          </a:p>
          <a:p>
            <a:pPr marL="0" indent="0">
              <a:buNone/>
              <a:tabLst>
                <a:tab pos="2782888" algn="l"/>
              </a:tabLst>
            </a:pPr>
            <a:r>
              <a:rPr lang="de-CH" sz="2000" dirty="0">
                <a:latin typeface="Arial" charset="0"/>
                <a:cs typeface="Arial" charset="0"/>
              </a:rPr>
              <a:t>	Alters- und Pflegeheime</a:t>
            </a:r>
          </a:p>
          <a:p>
            <a:pPr marL="0" indent="0">
              <a:buNone/>
            </a:pPr>
            <a:r>
              <a:rPr lang="de-CH" sz="2000" dirty="0">
                <a:latin typeface="Arial" charset="0"/>
                <a:cs typeface="Arial" charset="0"/>
              </a:rPr>
              <a:t>		</a:t>
            </a:r>
          </a:p>
          <a:p>
            <a:pPr marL="0" indent="0">
              <a:buFont typeface="Arial" charset="0"/>
              <a:buNone/>
            </a:pPr>
            <a:endParaRPr lang="de-CH" sz="2000" dirty="0">
              <a:latin typeface="Arial" charset="0"/>
              <a:cs typeface="Arial" charset="0"/>
            </a:endParaRPr>
          </a:p>
          <a:p>
            <a:pPr marL="0" indent="0">
              <a:buFont typeface="Arial" charset="0"/>
              <a:buNone/>
            </a:pPr>
            <a:endParaRPr lang="de-CH" sz="2000" dirty="0">
              <a:latin typeface="Arial" charset="0"/>
              <a:cs typeface="Arial" charset="0"/>
              <a:sym typeface="Wingdings" pitchFamily="2" charset="2"/>
            </a:endParaRPr>
          </a:p>
        </p:txBody>
      </p:sp>
      <p:sp>
        <p:nvSpPr>
          <p:cNvPr id="20485"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 name="Rectangle 4">
            <a:extLst>
              <a:ext uri="{FF2B5EF4-FFF2-40B4-BE49-F238E27FC236}">
                <a16:creationId xmlns:a16="http://schemas.microsoft.com/office/drawing/2014/main" id="{B9F5F173-0009-5498-37F7-81BCA575F4C1}"/>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96AF7509-6936-D68B-0BD3-16A4E2EE10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387385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algn="l"/>
            <a:r>
              <a:rPr lang="de-CH" sz="3000" b="1" dirty="0" err="1">
                <a:latin typeface="Arial" charset="0"/>
                <a:cs typeface="Arial" charset="0"/>
              </a:rPr>
              <a:t>FaBe</a:t>
            </a:r>
            <a:r>
              <a:rPr lang="de-CH" sz="3000" b="1" dirty="0">
                <a:latin typeface="Arial" charset="0"/>
                <a:cs typeface="Arial" charset="0"/>
              </a:rPr>
              <a:t>: Berufsbild</a:t>
            </a:r>
          </a:p>
        </p:txBody>
      </p:sp>
      <p:sp>
        <p:nvSpPr>
          <p:cNvPr id="3" name="Inhaltsplatzhalter 2"/>
          <p:cNvSpPr>
            <a:spLocks noGrp="1"/>
          </p:cNvSpPr>
          <p:nvPr>
            <p:ph idx="1"/>
          </p:nvPr>
        </p:nvSpPr>
        <p:spPr/>
        <p:txBody>
          <a:bodyPr>
            <a:normAutofit lnSpcReduction="10000"/>
          </a:bodyPr>
          <a:lstStyle/>
          <a:p>
            <a:pPr marL="0" indent="0">
              <a:lnSpc>
                <a:spcPct val="90000"/>
              </a:lnSpc>
              <a:buFont typeface="Arial" charset="0"/>
              <a:buNone/>
            </a:pPr>
            <a:r>
              <a:rPr lang="de-CH" sz="2000" b="1" dirty="0">
                <a:solidFill>
                  <a:srgbClr val="AED055"/>
                </a:solidFill>
                <a:latin typeface="Arial" charset="0"/>
                <a:cs typeface="Arial" charset="0"/>
              </a:rPr>
              <a:t>Fachfrauen und Fachmänner Betreuung</a:t>
            </a:r>
          </a:p>
          <a:p>
            <a:pPr marL="0" indent="0">
              <a:lnSpc>
                <a:spcPct val="90000"/>
              </a:lnSpc>
              <a:buFont typeface="Arial" charset="0"/>
              <a:buNone/>
            </a:pPr>
            <a:endParaRPr lang="de-CH" sz="2000" b="1" dirty="0">
              <a:latin typeface="Arial" charset="0"/>
              <a:cs typeface="Arial" charset="0"/>
            </a:endParaRP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charset="0"/>
                <a:cs typeface="Arial" charset="0"/>
              </a:rPr>
              <a:t>begleiten und unterstützen Kinder, Menschen mit einer Beeinträchtigung oder Menschen im Alter, sei es individuell oder in Gruppen, im Alltag.</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charset="0"/>
                <a:cs typeface="Arial" charset="0"/>
              </a:rPr>
              <a:t>gestalten Beziehungen zu den betreuten Personen professionell.</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charset="0"/>
                <a:cs typeface="Arial" charset="0"/>
              </a:rPr>
              <a:t>richten sich an den Bedürfnissen und Interessen der betreuten Personen aus und fördern deren Autonomie und Partizipation.</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charset="0"/>
                <a:cs typeface="Arial" charset="0"/>
              </a:rPr>
              <a:t>unterstützen die Bildung und Entwicklung der betreuten Personen und erhalten und fördern deren Lebensqualität.</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charset="0"/>
                <a:cs typeface="Arial" charset="0"/>
              </a:rPr>
              <a:t>handeln in spezifischen Begleitsituationen professionell. </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charset="0"/>
                <a:cs typeface="Arial" charset="0"/>
              </a:rPr>
              <a:t>erbringen die Leistungen im Rahmen der erworbenen Kompetenzen selbstständig und in enger Zusammenarbeit mit dem Team.</a:t>
            </a:r>
          </a:p>
          <a:p>
            <a:pPr marL="263525" lvl="1" indent="-263525">
              <a:lnSpc>
                <a:spcPct val="95000"/>
              </a:lnSpc>
              <a:spcBef>
                <a:spcPts val="0"/>
              </a:spcBef>
              <a:spcAft>
                <a:spcPts val="900"/>
              </a:spcAft>
              <a:buClr>
                <a:srgbClr val="C00000"/>
              </a:buClr>
              <a:buFont typeface="Wingdings" pitchFamily="2" charset="2"/>
              <a:buChar char="§"/>
            </a:pPr>
            <a:endParaRPr lang="de-DE" sz="2000" dirty="0">
              <a:latin typeface="Arial" charset="0"/>
              <a:cs typeface="Arial" charset="0"/>
            </a:endParaRPr>
          </a:p>
        </p:txBody>
      </p:sp>
      <p:sp>
        <p:nvSpPr>
          <p:cNvPr id="28677"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 name="Rectangle 4">
            <a:extLst>
              <a:ext uri="{FF2B5EF4-FFF2-40B4-BE49-F238E27FC236}">
                <a16:creationId xmlns:a16="http://schemas.microsoft.com/office/drawing/2014/main" id="{70DF47A6-996F-3424-30D1-91E344197CB6}"/>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19FCA336-88A5-95A8-1994-CE7D626703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p:txBody>
          <a:bodyPr/>
          <a:lstStyle/>
          <a:p>
            <a:pPr algn="l"/>
            <a:r>
              <a:rPr lang="de-CH" sz="3000" b="1" dirty="0" err="1">
                <a:latin typeface="Arial" charset="0"/>
                <a:cs typeface="Arial" charset="0"/>
              </a:rPr>
              <a:t>FaBe</a:t>
            </a:r>
            <a:r>
              <a:rPr lang="de-CH" sz="3000" b="1" dirty="0">
                <a:latin typeface="Arial" charset="0"/>
                <a:cs typeface="Arial" charset="0"/>
              </a:rPr>
              <a:t>: Anforderungen</a:t>
            </a:r>
          </a:p>
        </p:txBody>
      </p:sp>
      <p:sp>
        <p:nvSpPr>
          <p:cNvPr id="3" name="Inhaltsplatzhalter 2"/>
          <p:cNvSpPr>
            <a:spLocks noGrp="1"/>
          </p:cNvSpPr>
          <p:nvPr>
            <p:ph idx="4294967295"/>
          </p:nvPr>
        </p:nvSpPr>
        <p:spPr/>
        <p:txBody>
          <a:bodyPr>
            <a:normAutofit/>
          </a:bodyPr>
          <a:lstStyle/>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Freude am Umgang mit Menschen</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Geduld und Einfühlungsvermögen</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Beobachtungsfähigkeit, Kreativität</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hohes Verantwortungsbewusstsein</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physische und psychische Belastbarkeit</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gute mündliche und schriftliche Kommunikationsfähigkeit</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selbständige Arbeitsweise, logisches und vernetztes Denken, Teamfähigkeit</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Flexibilität</a:t>
            </a:r>
          </a:p>
          <a:p>
            <a:pPr marL="263525" lvl="1" indent="-263525">
              <a:buClr>
                <a:srgbClr val="AED055"/>
              </a:buClr>
              <a:buFont typeface="Wingdings" pitchFamily="2" charset="2"/>
              <a:buChar char="§"/>
            </a:pPr>
            <a:r>
              <a:rPr lang="de-CH" sz="2000" dirty="0">
                <a:latin typeface="Arial" panose="020B0604020202020204" pitchFamily="34" charset="0"/>
                <a:cs typeface="Arial" panose="020B0604020202020204" pitchFamily="34" charset="0"/>
              </a:rPr>
              <a:t>Bereitschaft, unregelmässig und auch mal am Wochenende zu arbeiten</a:t>
            </a:r>
          </a:p>
          <a:p>
            <a:pPr marL="0" lvl="1" indent="0">
              <a:buClr>
                <a:srgbClr val="C00000"/>
              </a:buClr>
              <a:buNone/>
            </a:pPr>
            <a:endParaRPr lang="de-CH" sz="2000" dirty="0">
              <a:solidFill>
                <a:srgbClr val="00B050"/>
              </a:solidFill>
              <a:latin typeface="Arial" charset="0"/>
              <a:cs typeface="Arial" charset="0"/>
            </a:endParaRPr>
          </a:p>
        </p:txBody>
      </p:sp>
      <p:sp>
        <p:nvSpPr>
          <p:cNvPr id="59398"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 name="Rectangle 4">
            <a:extLst>
              <a:ext uri="{FF2B5EF4-FFF2-40B4-BE49-F238E27FC236}">
                <a16:creationId xmlns:a16="http://schemas.microsoft.com/office/drawing/2014/main" id="{40EA7FE6-91A0-FED8-E39F-41B889EAFC9C}"/>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44FB001E-932D-6479-D38C-AB7953EAB5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p:txBody>
          <a:bodyPr/>
          <a:lstStyle/>
          <a:p>
            <a:pPr algn="l"/>
            <a:r>
              <a:rPr lang="de-CH" sz="3000" b="1" dirty="0">
                <a:latin typeface="Arial" charset="0"/>
                <a:cs typeface="Arial" charset="0"/>
              </a:rPr>
              <a:t>Deutschkenntnisse / Sprachkompetenz</a:t>
            </a:r>
          </a:p>
        </p:txBody>
      </p:sp>
      <p:sp>
        <p:nvSpPr>
          <p:cNvPr id="3" name="Inhaltsplatzhalter 2"/>
          <p:cNvSpPr>
            <a:spLocks noGrp="1"/>
          </p:cNvSpPr>
          <p:nvPr>
            <p:ph idx="4294967295"/>
          </p:nvPr>
        </p:nvSpPr>
        <p:spPr/>
        <p:txBody>
          <a:bodyPr>
            <a:noAutofit/>
          </a:bodyPr>
          <a:lstStyle/>
          <a:p>
            <a:pPr marL="0" indent="0">
              <a:spcBef>
                <a:spcPts val="0"/>
              </a:spcBef>
              <a:buNone/>
              <a:tabLst>
                <a:tab pos="361950" algn="l"/>
              </a:tabLst>
            </a:pPr>
            <a:r>
              <a:rPr lang="de-CH" sz="2000" b="1" dirty="0">
                <a:latin typeface="Arial" panose="020B0604020202020204" pitchFamily="34" charset="0"/>
                <a:cs typeface="Arial" panose="020B0604020202020204" pitchFamily="34" charset="0"/>
                <a:sym typeface="Wingdings" panose="05000000000000000000" pitchFamily="2" charset="2"/>
              </a:rPr>
              <a:t>Anforderungen</a:t>
            </a:r>
          </a:p>
          <a:p>
            <a:pPr>
              <a:spcBef>
                <a:spcPts val="0"/>
              </a:spcBef>
              <a:buClr>
                <a:srgbClr val="AED055"/>
              </a:buClr>
              <a:buFont typeface="Wingdings" panose="05000000000000000000" pitchFamily="2" charset="2"/>
              <a:buChar char="§"/>
              <a:tabLst>
                <a:tab pos="361950" algn="l"/>
              </a:tabLst>
            </a:pPr>
            <a:r>
              <a:rPr lang="de-CH" sz="2000" dirty="0">
                <a:latin typeface="Arial" panose="020B0604020202020204" pitchFamily="34" charset="0"/>
                <a:cs typeface="Arial" panose="020B0604020202020204" pitchFamily="34" charset="0"/>
              </a:rPr>
              <a:t>Anforderungsprofil der Gesundheits- und Sozialberufe: </a:t>
            </a:r>
            <a:r>
              <a:rPr lang="de-CH" sz="2000" dirty="0">
                <a:solidFill>
                  <a:srgbClr val="AED05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a:t>
            </a:r>
            <a:endParaRPr lang="de-CH" sz="2000" dirty="0">
              <a:solidFill>
                <a:srgbClr val="AED055"/>
              </a:solidFill>
              <a:latin typeface="Arial" panose="020B0604020202020204" pitchFamily="34" charset="0"/>
              <a:cs typeface="Arial" panose="020B0604020202020204" pitchFamily="34" charset="0"/>
            </a:endParaRPr>
          </a:p>
          <a:p>
            <a:pPr>
              <a:spcBef>
                <a:spcPts val="0"/>
              </a:spcBef>
              <a:buClr>
                <a:srgbClr val="AED055"/>
              </a:buClr>
              <a:buFont typeface="Wingdings" panose="05000000000000000000" pitchFamily="2" charset="2"/>
              <a:buChar char="§"/>
              <a:tabLst>
                <a:tab pos="361950" algn="l"/>
              </a:tabLst>
            </a:pPr>
            <a:r>
              <a:rPr lang="de-CH" sz="2000" dirty="0">
                <a:latin typeface="Arial" panose="020B0604020202020204" pitchFamily="34" charset="0"/>
                <a:cs typeface="Arial" panose="020B0604020202020204" pitchFamily="34" charset="0"/>
              </a:rPr>
              <a:t>sprachliche Fähigkeiten sind Voraussetzung für kompetentes Handeln in der Praxis</a:t>
            </a:r>
          </a:p>
          <a:p>
            <a:pPr>
              <a:spcBef>
                <a:spcPts val="0"/>
              </a:spcBef>
              <a:buFont typeface="Wingdings" panose="05000000000000000000" pitchFamily="2" charset="2"/>
              <a:buChar char="§"/>
              <a:tabLst>
                <a:tab pos="361950" algn="l"/>
              </a:tabLst>
            </a:pPr>
            <a:endParaRPr lang="de-CH" sz="2000" dirty="0">
              <a:latin typeface="Arial" panose="020B0604020202020204" pitchFamily="34" charset="0"/>
              <a:cs typeface="Arial" panose="020B0604020202020204" pitchFamily="34" charset="0"/>
            </a:endParaRPr>
          </a:p>
          <a:p>
            <a:pPr marL="0" indent="0">
              <a:spcBef>
                <a:spcPts val="0"/>
              </a:spcBef>
              <a:buNone/>
            </a:pPr>
            <a:r>
              <a:rPr lang="de-CH" sz="2000" b="1" dirty="0">
                <a:latin typeface="Arial" panose="020B0604020202020204" pitchFamily="34" charset="0"/>
                <a:cs typeface="Arial" panose="020B0604020202020204" pitchFamily="34" charset="0"/>
              </a:rPr>
              <a:t>Empfehlungen und Unterstützung</a:t>
            </a:r>
          </a:p>
          <a:p>
            <a:pPr>
              <a:spcBef>
                <a:spcPts val="0"/>
              </a:spcBef>
              <a:buClr>
                <a:srgbClr val="AED055"/>
              </a:buClr>
              <a:buFont typeface="Wingdings" panose="05000000000000000000" pitchFamily="2" charset="2"/>
              <a:buChar char="§"/>
              <a:tabLst>
                <a:tab pos="361950" algn="l"/>
              </a:tabLst>
            </a:pPr>
            <a:r>
              <a:rPr lang="de-CH" sz="2000" dirty="0">
                <a:latin typeface="Arial" panose="020B0604020202020204" pitchFamily="34" charset="0"/>
                <a:cs typeface="Arial" panose="020B0604020202020204" pitchFamily="34" charset="0"/>
                <a:sym typeface="Wingdings" panose="05000000000000000000" pitchFamily="2" charset="2"/>
              </a:rPr>
              <a:t>Einschätzung und Beratung durch </a:t>
            </a:r>
            <a:r>
              <a:rPr lang="de-CH" sz="2000" dirty="0">
                <a:latin typeface="Arial" panose="020B0604020202020204" pitchFamily="34" charset="0"/>
                <a:cs typeface="Arial" panose="020B0604020202020204" pitchFamily="34" charset="0"/>
              </a:rPr>
              <a:t>Lehrpersonen BGS </a:t>
            </a:r>
          </a:p>
          <a:p>
            <a:pPr>
              <a:spcBef>
                <a:spcPts val="0"/>
              </a:spcBef>
              <a:buClr>
                <a:srgbClr val="AED055"/>
              </a:buClr>
              <a:buFont typeface="Wingdings" panose="05000000000000000000" pitchFamily="2" charset="2"/>
              <a:buChar char="§"/>
              <a:tabLst>
                <a:tab pos="361950" algn="l"/>
              </a:tabLst>
            </a:pPr>
            <a:r>
              <a:rPr lang="de-CH" sz="2000" dirty="0">
                <a:latin typeface="Arial" panose="020B0604020202020204" pitchFamily="34" charset="0"/>
                <a:cs typeface="Arial" panose="020B0604020202020204" pitchFamily="34" charset="0"/>
              </a:rPr>
              <a:t>Individuelle Beratung mit Sprachstandortbestimmung: Fachstelle Integration Graubünden &gt; Dienstleistungen &gt; </a:t>
            </a:r>
            <a:r>
              <a:rPr lang="de-CH" sz="2000" dirty="0">
                <a:solidFill>
                  <a:srgbClr val="AED05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Sprachberatung</a:t>
            </a:r>
            <a:r>
              <a:rPr lang="de-CH" sz="2000" dirty="0">
                <a:latin typeface="Arial" panose="020B0604020202020204" pitchFamily="34" charset="0"/>
                <a:cs typeface="Arial" panose="020B0604020202020204" pitchFamily="34" charset="0"/>
              </a:rPr>
              <a:t>.</a:t>
            </a:r>
          </a:p>
          <a:p>
            <a:pPr>
              <a:spcBef>
                <a:spcPts val="0"/>
              </a:spcBef>
              <a:buClr>
                <a:srgbClr val="AED055"/>
              </a:buClr>
              <a:buFont typeface="Wingdings" panose="05000000000000000000" pitchFamily="2" charset="2"/>
              <a:buChar char="§"/>
              <a:tabLst>
                <a:tab pos="361950" algn="l"/>
              </a:tabLst>
            </a:pPr>
            <a:r>
              <a:rPr lang="de-CH" sz="2000" dirty="0">
                <a:latin typeface="Arial" panose="020B0604020202020204" pitchFamily="34" charset="0"/>
                <a:cs typeface="Arial" panose="020B0604020202020204" pitchFamily="34" charset="0"/>
              </a:rPr>
              <a:t>Sprachliche Voraussetzungen (noch) nicht gegeben: Besuch eines passenden </a:t>
            </a:r>
            <a:r>
              <a:rPr lang="de-CH" sz="2000" dirty="0">
                <a:solidFill>
                  <a:srgbClr val="AED055"/>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Brückenangebots</a:t>
            </a:r>
            <a:r>
              <a:rPr lang="de-CH" sz="2000" dirty="0">
                <a:latin typeface="Arial" panose="020B0604020202020204" pitchFamily="34" charset="0"/>
                <a:cs typeface="Arial" panose="020B0604020202020204" pitchFamily="34" charset="0"/>
              </a:rPr>
              <a:t> (10. Schuljahr)</a:t>
            </a:r>
          </a:p>
          <a:p>
            <a:pPr>
              <a:spcBef>
                <a:spcPts val="0"/>
              </a:spcBef>
              <a:buFont typeface="Wingdings" panose="05000000000000000000" pitchFamily="2" charset="2"/>
              <a:buChar char="§"/>
              <a:tabLst>
                <a:tab pos="361950" algn="l"/>
              </a:tabLst>
            </a:pPr>
            <a:endParaRPr lang="de-CH" sz="2000" dirty="0">
              <a:solidFill>
                <a:srgbClr val="00B050"/>
              </a:solidFill>
              <a:latin typeface="Arial" panose="020B0604020202020204" pitchFamily="34" charset="0"/>
              <a:cs typeface="Arial" panose="020B0604020202020204" pitchFamily="34" charset="0"/>
            </a:endParaRPr>
          </a:p>
          <a:p>
            <a:pPr marL="0" indent="0">
              <a:spcBef>
                <a:spcPts val="0"/>
              </a:spcBef>
              <a:buNone/>
              <a:tabLst>
                <a:tab pos="361950" algn="l"/>
              </a:tabLst>
            </a:pPr>
            <a:endParaRPr lang="de-CH" sz="2000" dirty="0">
              <a:latin typeface="Arial" panose="020B0604020202020204" pitchFamily="34" charset="0"/>
              <a:cs typeface="Arial" panose="020B0604020202020204" pitchFamily="34" charset="0"/>
            </a:endParaRPr>
          </a:p>
        </p:txBody>
      </p:sp>
      <p:sp>
        <p:nvSpPr>
          <p:cNvPr id="59398"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Rectangle 4">
            <a:extLst>
              <a:ext uri="{FF2B5EF4-FFF2-40B4-BE49-F238E27FC236}">
                <a16:creationId xmlns:a16="http://schemas.microsoft.com/office/drawing/2014/main" id="{01549A16-C21D-1192-8AA4-2029C11087FC}"/>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EE2007EA-4C1A-2746-223B-7260F63DA5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718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algn="l"/>
            <a:r>
              <a:rPr lang="de-CH" sz="3000" b="1" dirty="0" err="1">
                <a:latin typeface="Arial" charset="0"/>
                <a:cs typeface="Arial" charset="0"/>
              </a:rPr>
              <a:t>FaBe</a:t>
            </a:r>
            <a:r>
              <a:rPr lang="de-CH" sz="3000" b="1" dirty="0">
                <a:latin typeface="Arial" charset="0"/>
                <a:cs typeface="Arial" charset="0"/>
              </a:rPr>
              <a:t>: Lernen an 3 Lernorten</a:t>
            </a:r>
          </a:p>
        </p:txBody>
      </p:sp>
      <p:sp>
        <p:nvSpPr>
          <p:cNvPr id="3" name="Inhaltsplatzhalter 2"/>
          <p:cNvSpPr>
            <a:spLocks noGrp="1"/>
          </p:cNvSpPr>
          <p:nvPr>
            <p:ph idx="1"/>
          </p:nvPr>
        </p:nvSpPr>
        <p:spPr>
          <a:xfrm>
            <a:off x="457200" y="1600200"/>
            <a:ext cx="8435280" cy="4525963"/>
          </a:xfrm>
        </p:spPr>
        <p:txBody>
          <a:bodyPr rtlCol="0">
            <a:normAutofit fontScale="92500" lnSpcReduction="20000"/>
          </a:bodyPr>
          <a:lstStyle/>
          <a:p>
            <a:pPr marL="0" indent="0" fontAlgn="auto">
              <a:spcAft>
                <a:spcPts val="0"/>
              </a:spcAft>
              <a:buNone/>
              <a:defRPr/>
            </a:pPr>
            <a:r>
              <a:rPr lang="de-CH" sz="2000" b="1" dirty="0">
                <a:solidFill>
                  <a:srgbClr val="AED055"/>
                </a:solidFill>
                <a:latin typeface="Arial" pitchFamily="34" charset="0"/>
                <a:cs typeface="Arial" pitchFamily="34" charset="0"/>
              </a:rPr>
              <a:t>1. Lernort Praxis</a:t>
            </a:r>
          </a:p>
          <a:p>
            <a:pPr marL="0" indent="0" defTabSz="720000" fontAlgn="auto">
              <a:spcBef>
                <a:spcPts val="0"/>
              </a:spcBef>
              <a:spcAft>
                <a:spcPts val="0"/>
              </a:spcAft>
              <a:buNone/>
              <a:defRPr/>
            </a:pPr>
            <a:r>
              <a:rPr lang="de-CH" sz="2000" b="1" dirty="0">
                <a:latin typeface="Arial" pitchFamily="34" charset="0"/>
                <a:cs typeface="Arial" pitchFamily="34" charset="0"/>
              </a:rPr>
              <a:t>Lehrbetrieb</a:t>
            </a:r>
          </a:p>
          <a:p>
            <a:pPr marL="0" indent="0" defTabSz="720000" fontAlgn="auto">
              <a:spcBef>
                <a:spcPts val="0"/>
              </a:spcBef>
              <a:spcAft>
                <a:spcPts val="0"/>
              </a:spcAft>
              <a:buNone/>
              <a:defRPr/>
            </a:pPr>
            <a:endParaRPr lang="de-CH" sz="2000" b="1" dirty="0">
              <a:latin typeface="Arial" pitchFamily="34" charset="0"/>
              <a:cs typeface="Arial" pitchFamily="34" charset="0"/>
            </a:endParaRPr>
          </a:p>
          <a:p>
            <a:pPr marL="0" indent="0" fontAlgn="auto">
              <a:spcAft>
                <a:spcPts val="0"/>
              </a:spcAft>
              <a:buNone/>
              <a:defRPr/>
            </a:pPr>
            <a:r>
              <a:rPr lang="de-CH" sz="2000" b="1" dirty="0">
                <a:solidFill>
                  <a:srgbClr val="AED055"/>
                </a:solidFill>
                <a:latin typeface="Arial" pitchFamily="34" charset="0"/>
                <a:cs typeface="Arial" pitchFamily="34" charset="0"/>
              </a:rPr>
              <a:t>2. Lernort Berufsfachschule</a:t>
            </a:r>
          </a:p>
          <a:p>
            <a:pPr marL="268288" indent="-268288" defTabSz="720000" fontAlgn="auto">
              <a:spcBef>
                <a:spcPts val="0"/>
              </a:spcBef>
              <a:spcAft>
                <a:spcPts val="0"/>
              </a:spcAft>
              <a:buNone/>
              <a:defRPr/>
            </a:pPr>
            <a:r>
              <a:rPr lang="de-CH" sz="2000" b="1" dirty="0">
                <a:latin typeface="Arial" pitchFamily="34" charset="0"/>
                <a:cs typeface="Arial" pitchFamily="34" charset="0"/>
              </a:rPr>
              <a:t>Bildungszentrum Gesundheit und Soziales, Chur </a:t>
            </a:r>
            <a:br>
              <a:rPr lang="de-CH" sz="2000" b="1" dirty="0">
                <a:latin typeface="Arial" pitchFamily="34" charset="0"/>
                <a:cs typeface="Arial" pitchFamily="34" charset="0"/>
              </a:rPr>
            </a:br>
            <a:r>
              <a:rPr lang="de-CH" sz="2000" dirty="0">
                <a:latin typeface="Arial" pitchFamily="34" charset="0"/>
                <a:cs typeface="Arial" pitchFamily="34" charset="0"/>
              </a:rPr>
              <a:t>1. Lehrjahr	: 2 Tage pro Woche</a:t>
            </a:r>
          </a:p>
          <a:p>
            <a:pPr marL="0" indent="0" defTabSz="720000" fontAlgn="auto">
              <a:spcBef>
                <a:spcPts val="0"/>
              </a:spcBef>
              <a:spcAft>
                <a:spcPts val="0"/>
              </a:spcAft>
              <a:buNone/>
              <a:tabLst>
                <a:tab pos="269875" algn="l"/>
              </a:tabLst>
              <a:defRPr/>
            </a:pPr>
            <a:r>
              <a:rPr lang="de-CH" sz="2000" dirty="0">
                <a:latin typeface="Arial" pitchFamily="34" charset="0"/>
                <a:cs typeface="Arial" pitchFamily="34" charset="0"/>
              </a:rPr>
              <a:t>	2. Lehrjahr	: 2 Tage pro Woche</a:t>
            </a:r>
          </a:p>
          <a:p>
            <a:pPr marL="0" indent="0" defTabSz="720000" fontAlgn="auto">
              <a:spcBef>
                <a:spcPts val="0"/>
              </a:spcBef>
              <a:spcAft>
                <a:spcPts val="0"/>
              </a:spcAft>
              <a:buNone/>
              <a:tabLst>
                <a:tab pos="269875" algn="l"/>
              </a:tabLst>
              <a:defRPr/>
            </a:pPr>
            <a:r>
              <a:rPr lang="de-CH" sz="2000" dirty="0">
                <a:latin typeface="Arial" pitchFamily="34" charset="0"/>
                <a:cs typeface="Arial" pitchFamily="34" charset="0"/>
              </a:rPr>
              <a:t>	3. Lehrjahr	: 1 Tag   pro Woche</a:t>
            </a:r>
            <a:br>
              <a:rPr lang="de-CH" sz="2000" b="1" dirty="0">
                <a:latin typeface="Arial" pitchFamily="34" charset="0"/>
                <a:cs typeface="Arial" pitchFamily="34" charset="0"/>
              </a:rPr>
            </a:br>
            <a:endParaRPr lang="de-CH" sz="2000" b="1" dirty="0">
              <a:latin typeface="Arial" pitchFamily="34" charset="0"/>
              <a:cs typeface="Arial" pitchFamily="34" charset="0"/>
            </a:endParaRPr>
          </a:p>
          <a:p>
            <a:pPr marL="268288" indent="-268288" defTabSz="720000" fontAlgn="auto">
              <a:spcBef>
                <a:spcPts val="0"/>
              </a:spcBef>
              <a:spcAft>
                <a:spcPts val="0"/>
              </a:spcAft>
              <a:buNone/>
              <a:tabLst>
                <a:tab pos="268288" algn="l"/>
              </a:tabLst>
              <a:defRPr/>
            </a:pPr>
            <a:r>
              <a:rPr lang="de-CH" sz="2000" b="1" dirty="0">
                <a:latin typeface="Arial" pitchFamily="34" charset="0"/>
                <a:cs typeface="Arial" pitchFamily="34" charset="0"/>
              </a:rPr>
              <a:t>oder </a:t>
            </a:r>
            <a:r>
              <a:rPr lang="de-CH" sz="2000" b="1" dirty="0" err="1">
                <a:latin typeface="Arial" pitchFamily="34" charset="0"/>
                <a:cs typeface="Arial" pitchFamily="34" charset="0"/>
              </a:rPr>
              <a:t>Custerhof</a:t>
            </a:r>
            <a:r>
              <a:rPr lang="de-CH" sz="2000" b="1" dirty="0">
                <a:latin typeface="Arial" pitchFamily="34" charset="0"/>
                <a:cs typeface="Arial" pitchFamily="34" charset="0"/>
              </a:rPr>
              <a:t>, Rheineck </a:t>
            </a:r>
            <a:br>
              <a:rPr lang="de-CH" sz="2000" b="1" dirty="0">
                <a:latin typeface="Arial" pitchFamily="34" charset="0"/>
                <a:cs typeface="Arial" pitchFamily="34" charset="0"/>
              </a:rPr>
            </a:br>
            <a:r>
              <a:rPr lang="de-CH" sz="2000" dirty="0">
                <a:latin typeface="Arial" pitchFamily="34" charset="0"/>
                <a:cs typeface="Arial" pitchFamily="34" charset="0"/>
              </a:rPr>
              <a:t>(verkürzte Grundbildung für Erwachsene)</a:t>
            </a:r>
          </a:p>
          <a:p>
            <a:pPr marL="0" indent="0" defTabSz="720000" fontAlgn="auto">
              <a:spcBef>
                <a:spcPts val="0"/>
              </a:spcBef>
              <a:spcAft>
                <a:spcPts val="0"/>
              </a:spcAft>
              <a:buNone/>
              <a:defRPr/>
            </a:pPr>
            <a:endParaRPr lang="de-CH" sz="2000" dirty="0">
              <a:latin typeface="Arial" pitchFamily="34" charset="0"/>
              <a:cs typeface="Arial" pitchFamily="34" charset="0"/>
            </a:endParaRPr>
          </a:p>
          <a:p>
            <a:pPr marL="0" indent="0" fontAlgn="auto">
              <a:spcAft>
                <a:spcPts val="0"/>
              </a:spcAft>
              <a:buNone/>
              <a:defRPr/>
            </a:pPr>
            <a:r>
              <a:rPr lang="de-CH" sz="2000" b="1" dirty="0">
                <a:solidFill>
                  <a:srgbClr val="AED055"/>
                </a:solidFill>
                <a:latin typeface="Arial" pitchFamily="34" charset="0"/>
                <a:cs typeface="Arial" pitchFamily="34" charset="0"/>
              </a:rPr>
              <a:t>3. Lernort überbetriebliche Kurse </a:t>
            </a:r>
          </a:p>
          <a:p>
            <a:pPr marL="0" indent="0" defTabSz="720000" fontAlgn="auto">
              <a:spcAft>
                <a:spcPts val="0"/>
              </a:spcAft>
              <a:buNone/>
              <a:defRPr/>
            </a:pPr>
            <a:r>
              <a:rPr lang="de-CH" sz="2000" b="1" dirty="0" err="1">
                <a:latin typeface="Arial" pitchFamily="34" charset="0"/>
                <a:cs typeface="Arial" pitchFamily="34" charset="0"/>
              </a:rPr>
              <a:t>OdA</a:t>
            </a:r>
            <a:r>
              <a:rPr lang="de-CH" sz="2000" b="1" dirty="0">
                <a:latin typeface="Arial" pitchFamily="34" charset="0"/>
                <a:cs typeface="Arial" pitchFamily="34" charset="0"/>
              </a:rPr>
              <a:t> für Gesundheits- und Sozialberufe St. Gallen</a:t>
            </a:r>
          </a:p>
          <a:p>
            <a:pPr marL="0" indent="0" defTabSz="720000" fontAlgn="auto">
              <a:spcBef>
                <a:spcPts val="0"/>
              </a:spcBef>
              <a:spcAft>
                <a:spcPts val="0"/>
              </a:spcAft>
              <a:buNone/>
              <a:tabLst>
                <a:tab pos="269875" algn="l"/>
              </a:tabLst>
              <a:defRPr/>
            </a:pPr>
            <a:r>
              <a:rPr lang="de-CH" sz="2000" b="1" dirty="0">
                <a:latin typeface="Arial" pitchFamily="34" charset="0"/>
                <a:cs typeface="Arial" pitchFamily="34" charset="0"/>
              </a:rPr>
              <a:t>	</a:t>
            </a:r>
            <a:r>
              <a:rPr lang="de-CH" sz="2000" dirty="0">
                <a:latin typeface="Arial" pitchFamily="34" charset="0"/>
                <a:cs typeface="Arial" pitchFamily="34" charset="0"/>
              </a:rPr>
              <a:t>Grundbildung:</a:t>
            </a:r>
            <a:r>
              <a:rPr lang="de-CH" sz="2000" b="1" dirty="0">
                <a:latin typeface="Arial" pitchFamily="34" charset="0"/>
                <a:cs typeface="Arial" pitchFamily="34" charset="0"/>
              </a:rPr>
              <a:t> </a:t>
            </a:r>
            <a:r>
              <a:rPr lang="de-CH" sz="2000" dirty="0">
                <a:latin typeface="Arial" pitchFamily="34" charset="0"/>
                <a:cs typeface="Arial" pitchFamily="34" charset="0"/>
              </a:rPr>
              <a:t>total 20 üK-Tage in GR</a:t>
            </a:r>
            <a:br>
              <a:rPr lang="de-CH" sz="2000" dirty="0">
                <a:latin typeface="Arial" pitchFamily="34" charset="0"/>
                <a:cs typeface="Arial" pitchFamily="34" charset="0"/>
              </a:rPr>
            </a:br>
            <a:r>
              <a:rPr lang="de-CH" sz="2000" dirty="0">
                <a:latin typeface="Arial" pitchFamily="34" charset="0"/>
                <a:cs typeface="Arial" pitchFamily="34" charset="0"/>
              </a:rPr>
              <a:t>	verkürzte Grundbildung: total 16 Tage in SG</a:t>
            </a:r>
          </a:p>
          <a:p>
            <a:pPr marL="0" indent="0" defTabSz="720000" fontAlgn="auto">
              <a:spcBef>
                <a:spcPts val="0"/>
              </a:spcBef>
              <a:spcAft>
                <a:spcPts val="0"/>
              </a:spcAft>
              <a:buNone/>
              <a:tabLst>
                <a:tab pos="269875" algn="l"/>
              </a:tabLst>
              <a:defRPr/>
            </a:pPr>
            <a:r>
              <a:rPr lang="de-CH" sz="2000" dirty="0">
                <a:latin typeface="Arial" pitchFamily="34" charset="0"/>
                <a:cs typeface="Arial" pitchFamily="34" charset="0"/>
              </a:rPr>
              <a:t>	</a:t>
            </a:r>
          </a:p>
          <a:p>
            <a:pPr marL="0" indent="0" defTabSz="720000" fontAlgn="auto">
              <a:spcBef>
                <a:spcPts val="0"/>
              </a:spcBef>
              <a:spcAft>
                <a:spcPts val="0"/>
              </a:spcAft>
              <a:buNone/>
              <a:defRPr/>
            </a:pPr>
            <a:endParaRPr lang="de-CH" sz="1800" b="1" dirty="0">
              <a:latin typeface="Arial" pitchFamily="34" charset="0"/>
              <a:cs typeface="Arial" pitchFamily="34" charset="0"/>
            </a:endParaRPr>
          </a:p>
          <a:p>
            <a:pPr marL="0" indent="0" fontAlgn="auto">
              <a:spcAft>
                <a:spcPts val="0"/>
              </a:spcAft>
              <a:buFont typeface="Arial" pitchFamily="34" charset="0"/>
              <a:buNone/>
              <a:tabLst>
                <a:tab pos="2686050" algn="l"/>
              </a:tabLst>
              <a:defRPr/>
            </a:pPr>
            <a:endParaRPr lang="de-CH" sz="2000" dirty="0">
              <a:latin typeface="Arial" pitchFamily="34" charset="0"/>
              <a:cs typeface="Arial" pitchFamily="34" charset="0"/>
            </a:endParaRPr>
          </a:p>
          <a:p>
            <a:pPr marL="0" indent="0" fontAlgn="auto">
              <a:spcAft>
                <a:spcPts val="0"/>
              </a:spcAft>
              <a:buFont typeface="Arial" pitchFamily="34" charset="0"/>
              <a:buNone/>
              <a:tabLst>
                <a:tab pos="1433513" algn="l"/>
              </a:tabLst>
              <a:defRPr/>
            </a:pPr>
            <a:endParaRPr lang="de-CH" sz="2000" dirty="0">
              <a:latin typeface="Arial" pitchFamily="34" charset="0"/>
              <a:cs typeface="Arial" pitchFamily="34" charset="0"/>
              <a:sym typeface="Wingdings" pitchFamily="2" charset="2"/>
            </a:endParaRPr>
          </a:p>
        </p:txBody>
      </p:sp>
      <p:sp>
        <p:nvSpPr>
          <p:cNvPr id="24581"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 name="Rectangle 4">
            <a:extLst>
              <a:ext uri="{FF2B5EF4-FFF2-40B4-BE49-F238E27FC236}">
                <a16:creationId xmlns:a16="http://schemas.microsoft.com/office/drawing/2014/main" id="{9C9E3BA0-1FAB-BE88-5EDD-F109A7DAF0E3}"/>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AF8BCD14-4DFF-BBD9-3C26-08C99DAF1A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algn="l"/>
            <a:r>
              <a:rPr lang="de-CH" sz="3000" b="1" dirty="0">
                <a:latin typeface="Arial" charset="0"/>
                <a:cs typeface="Arial" charset="0"/>
              </a:rPr>
              <a:t>FaBe: Unterrichtsinhalte am BGS, Chur</a:t>
            </a:r>
          </a:p>
        </p:txBody>
      </p:sp>
      <p:sp>
        <p:nvSpPr>
          <p:cNvPr id="3" name="Inhaltsplatzhalter 2"/>
          <p:cNvSpPr>
            <a:spLocks noGrp="1"/>
          </p:cNvSpPr>
          <p:nvPr>
            <p:ph idx="1"/>
          </p:nvPr>
        </p:nvSpPr>
        <p:spPr>
          <a:xfrm>
            <a:off x="468313" y="1556792"/>
            <a:ext cx="8280151" cy="4525963"/>
          </a:xfrm>
        </p:spPr>
        <p:txBody>
          <a:bodyPr>
            <a:normAutofit fontScale="92500" lnSpcReduction="10000"/>
          </a:bodyPr>
          <a:lstStyle/>
          <a:p>
            <a:pPr marL="0" indent="0">
              <a:buNone/>
            </a:pPr>
            <a:r>
              <a:rPr lang="de-CH" sz="2100" b="1" dirty="0">
                <a:latin typeface="Arial" charset="0"/>
                <a:cs typeface="Arial" charset="0"/>
              </a:rPr>
              <a:t>Berufskundeunterricht</a:t>
            </a:r>
          </a:p>
          <a:p>
            <a:pPr marL="0" indent="0">
              <a:buClr>
                <a:srgbClr val="C00000"/>
              </a:buClr>
              <a:buNone/>
            </a:pPr>
            <a:r>
              <a:rPr lang="de-CH" sz="1600" dirty="0">
                <a:latin typeface="Arial" charset="0"/>
                <a:cs typeface="Arial" charset="0"/>
              </a:rPr>
              <a:t>In folgenden Fächern wird das Grundlagenwissen für die Handlungskompetenzen unterrichtet</a:t>
            </a:r>
          </a:p>
          <a:p>
            <a:pPr>
              <a:buClr>
                <a:srgbClr val="AED055"/>
              </a:buClr>
              <a:buFont typeface="Wingdings" panose="05000000000000000000" pitchFamily="2" charset="2"/>
              <a:buChar char="§"/>
            </a:pPr>
            <a:r>
              <a:rPr lang="de-DE" sz="1600" dirty="0">
                <a:latin typeface="Arial" charset="0"/>
                <a:cs typeface="Arial" charset="0"/>
              </a:rPr>
              <a:t>Agogik (Lehre über das professionelle Leiten und Begleiten von Menschen jeden Alters)</a:t>
            </a:r>
          </a:p>
          <a:p>
            <a:pPr>
              <a:buClr>
                <a:srgbClr val="AED055"/>
              </a:buClr>
              <a:buFont typeface="Wingdings" panose="05000000000000000000" pitchFamily="2" charset="2"/>
              <a:buChar char="§"/>
            </a:pPr>
            <a:r>
              <a:rPr lang="de-DE" sz="1600" dirty="0">
                <a:latin typeface="Arial" charset="0"/>
                <a:cs typeface="Arial" charset="0"/>
              </a:rPr>
              <a:t>Psychologie</a:t>
            </a:r>
          </a:p>
          <a:p>
            <a:pPr>
              <a:buClr>
                <a:srgbClr val="AED055"/>
              </a:buClr>
              <a:buFont typeface="Wingdings" panose="05000000000000000000" pitchFamily="2" charset="2"/>
              <a:buChar char="§"/>
            </a:pPr>
            <a:r>
              <a:rPr lang="de-DE" sz="1600" dirty="0">
                <a:latin typeface="Arial" charset="0"/>
                <a:cs typeface="Arial" charset="0"/>
              </a:rPr>
              <a:t>Soziologie</a:t>
            </a:r>
          </a:p>
          <a:p>
            <a:pPr>
              <a:buClr>
                <a:srgbClr val="AED055"/>
              </a:buClr>
              <a:buFont typeface="Wingdings" panose="05000000000000000000" pitchFamily="2" charset="2"/>
              <a:buChar char="§"/>
            </a:pPr>
            <a:r>
              <a:rPr lang="de-DE" sz="1600" dirty="0">
                <a:latin typeface="Arial" charset="0"/>
                <a:cs typeface="Arial" charset="0"/>
              </a:rPr>
              <a:t>Gesundheit</a:t>
            </a:r>
          </a:p>
          <a:p>
            <a:pPr>
              <a:buClr>
                <a:srgbClr val="AED055"/>
              </a:buClr>
              <a:buFont typeface="Wingdings" panose="05000000000000000000" pitchFamily="2" charset="2"/>
              <a:buChar char="§"/>
            </a:pPr>
            <a:r>
              <a:rPr lang="de-DE" sz="1600" dirty="0">
                <a:latin typeface="Arial" charset="0"/>
                <a:cs typeface="Arial" charset="0"/>
              </a:rPr>
              <a:t>Hauswirtschaft</a:t>
            </a:r>
          </a:p>
          <a:p>
            <a:pPr>
              <a:buClr>
                <a:srgbClr val="AED055"/>
              </a:buClr>
              <a:buFont typeface="Wingdings" panose="05000000000000000000" pitchFamily="2" charset="2"/>
              <a:buChar char="§"/>
            </a:pPr>
            <a:r>
              <a:rPr lang="de-DE" sz="1600" dirty="0">
                <a:latin typeface="Arial" charset="0"/>
                <a:cs typeface="Arial" charset="0"/>
              </a:rPr>
              <a:t>Fachrichtungsspezifische Berufskunde </a:t>
            </a:r>
          </a:p>
          <a:p>
            <a:pPr>
              <a:buClr>
                <a:srgbClr val="AED055"/>
              </a:buClr>
              <a:buFont typeface="Wingdings" panose="05000000000000000000" pitchFamily="2" charset="2"/>
              <a:buChar char="§"/>
            </a:pPr>
            <a:r>
              <a:rPr lang="de-DE" sz="1600" dirty="0">
                <a:latin typeface="Arial" charset="0"/>
                <a:cs typeface="Arial" charset="0"/>
              </a:rPr>
              <a:t>Lernfeld Persönlichkeit und Gestaltung</a:t>
            </a:r>
            <a:endParaRPr lang="de-CH" sz="1600" dirty="0">
              <a:latin typeface="Arial" charset="0"/>
              <a:cs typeface="Arial" charset="0"/>
            </a:endParaRPr>
          </a:p>
          <a:p>
            <a:pPr marL="0" indent="0">
              <a:buFont typeface="Arial" charset="0"/>
              <a:buNone/>
            </a:pPr>
            <a:endParaRPr lang="de-CH" sz="2000" b="1" dirty="0">
              <a:latin typeface="Arial" charset="0"/>
              <a:cs typeface="Arial" charset="0"/>
            </a:endParaRPr>
          </a:p>
          <a:p>
            <a:pPr marL="0" indent="0">
              <a:buFont typeface="Arial" charset="0"/>
              <a:buNone/>
            </a:pPr>
            <a:r>
              <a:rPr lang="de-CH" sz="2100" b="1" dirty="0">
                <a:latin typeface="Arial" charset="0"/>
                <a:cs typeface="Arial" charset="0"/>
              </a:rPr>
              <a:t>Allgemeinbildender Unterricht</a:t>
            </a:r>
          </a:p>
          <a:p>
            <a:pPr marL="0" indent="0">
              <a:buFont typeface="Arial" charset="0"/>
              <a:buNone/>
            </a:pPr>
            <a:endParaRPr lang="de-CH" sz="2100" b="1" dirty="0">
              <a:latin typeface="Arial" charset="0"/>
              <a:cs typeface="Arial" charset="0"/>
            </a:endParaRPr>
          </a:p>
          <a:p>
            <a:pPr marL="0" indent="0">
              <a:buFont typeface="Arial" charset="0"/>
              <a:buNone/>
            </a:pPr>
            <a:r>
              <a:rPr lang="de-CH" sz="2100" b="1" dirty="0">
                <a:latin typeface="Arial" charset="0"/>
                <a:cs typeface="Arial" charset="0"/>
              </a:rPr>
              <a:t>Turnen und Sport</a:t>
            </a:r>
          </a:p>
          <a:p>
            <a:pPr marL="0" indent="0">
              <a:buFont typeface="Arial" charset="0"/>
              <a:buNone/>
            </a:pPr>
            <a:endParaRPr lang="de-CH" sz="2100" b="1" dirty="0">
              <a:latin typeface="Arial" charset="0"/>
              <a:cs typeface="Arial" charset="0"/>
            </a:endParaRPr>
          </a:p>
          <a:p>
            <a:pPr marL="0" indent="0">
              <a:buFont typeface="Arial" charset="0"/>
              <a:buNone/>
            </a:pPr>
            <a:r>
              <a:rPr lang="de-CH" sz="2100" b="1" dirty="0">
                <a:latin typeface="Arial" charset="0"/>
                <a:cs typeface="Arial" charset="0"/>
              </a:rPr>
              <a:t>Stützunterricht / Freifächer</a:t>
            </a:r>
            <a:endParaRPr lang="de-CH" sz="2100" dirty="0">
              <a:solidFill>
                <a:srgbClr val="00B050"/>
              </a:solidFill>
              <a:latin typeface="Arial" charset="0"/>
              <a:cs typeface="Arial" charset="0"/>
            </a:endParaRPr>
          </a:p>
        </p:txBody>
      </p:sp>
      <p:sp>
        <p:nvSpPr>
          <p:cNvPr id="32773"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Rectangle 4">
            <a:extLst>
              <a:ext uri="{FF2B5EF4-FFF2-40B4-BE49-F238E27FC236}">
                <a16:creationId xmlns:a16="http://schemas.microsoft.com/office/drawing/2014/main" id="{B643271C-8270-4D6A-D16C-8CCDD074ABA5}"/>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F298C6F5-01C5-1921-B854-9423849E36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algn="l"/>
            <a:r>
              <a:rPr lang="de-CH" sz="3000" b="1" dirty="0" err="1">
                <a:latin typeface="Arial" charset="0"/>
                <a:cs typeface="Arial" charset="0"/>
              </a:rPr>
              <a:t>FaBe</a:t>
            </a:r>
            <a:r>
              <a:rPr lang="de-CH" sz="3000" b="1" dirty="0">
                <a:latin typeface="Arial" charset="0"/>
                <a:cs typeface="Arial" charset="0"/>
              </a:rPr>
              <a:t>: Perspektiven</a:t>
            </a:r>
          </a:p>
        </p:txBody>
      </p:sp>
      <p:sp>
        <p:nvSpPr>
          <p:cNvPr id="3" name="Inhaltsplatzhalter 2"/>
          <p:cNvSpPr>
            <a:spLocks noGrp="1"/>
          </p:cNvSpPr>
          <p:nvPr>
            <p:ph idx="1"/>
          </p:nvPr>
        </p:nvSpPr>
        <p:spPr>
          <a:xfrm>
            <a:off x="468313" y="1556792"/>
            <a:ext cx="8424167" cy="4525963"/>
          </a:xfrm>
        </p:spPr>
        <p:txBody>
          <a:bodyPr>
            <a:normAutofit/>
          </a:bodyPr>
          <a:lstStyle/>
          <a:p>
            <a:pPr>
              <a:buFont typeface="Wingdings" panose="05000000000000000000" pitchFamily="2" charset="2"/>
              <a:buChar char="§"/>
            </a:pPr>
            <a:r>
              <a:rPr lang="de-CH" sz="2000" dirty="0">
                <a:solidFill>
                  <a:srgbClr val="AED055"/>
                </a:solidFill>
                <a:latin typeface="Arial" charset="0"/>
                <a:cs typeface="Arial" charset="0"/>
              </a:rPr>
              <a:t>Berufsfrau/-mann sein</a:t>
            </a:r>
          </a:p>
          <a:p>
            <a:pPr marL="0" indent="0">
              <a:buFont typeface="Arial" charset="0"/>
              <a:buNone/>
            </a:pPr>
            <a:endParaRPr lang="de-CH" sz="2000" dirty="0">
              <a:latin typeface="Arial" charset="0"/>
              <a:cs typeface="Arial" charset="0"/>
            </a:endParaRPr>
          </a:p>
          <a:p>
            <a:pPr marL="0" indent="0">
              <a:buFont typeface="Arial" charset="0"/>
              <a:buNone/>
            </a:pPr>
            <a:endParaRPr lang="de-CH" sz="2000" dirty="0">
              <a:latin typeface="Arial" charset="0"/>
              <a:cs typeface="Arial" charset="0"/>
            </a:endParaRPr>
          </a:p>
          <a:p>
            <a:pPr marL="0" indent="0">
              <a:buFont typeface="Arial" charset="0"/>
              <a:buNone/>
            </a:pPr>
            <a:r>
              <a:rPr lang="de-CH" sz="2000" dirty="0">
                <a:latin typeface="Arial" charset="0"/>
                <a:cs typeface="Arial" charset="0"/>
              </a:rPr>
              <a:t>Bei vorhandenem Interesse und entsprechender Eignung:</a:t>
            </a:r>
            <a:endParaRPr lang="de-CH" sz="2000" dirty="0">
              <a:solidFill>
                <a:srgbClr val="CC0000"/>
              </a:solidFill>
              <a:latin typeface="Arial" charset="0"/>
              <a:cs typeface="Arial" charset="0"/>
            </a:endParaRPr>
          </a:p>
          <a:p>
            <a:pPr>
              <a:buFont typeface="Wingdings" panose="05000000000000000000" pitchFamily="2" charset="2"/>
              <a:buChar char="§"/>
            </a:pPr>
            <a:r>
              <a:rPr lang="de-CH" sz="2000" dirty="0">
                <a:solidFill>
                  <a:srgbClr val="AED055"/>
                </a:solidFill>
                <a:latin typeface="Arial" charset="0"/>
                <a:cs typeface="Arial" charset="0"/>
              </a:rPr>
              <a:t>Berufsbildner/in </a:t>
            </a:r>
          </a:p>
          <a:p>
            <a:pPr>
              <a:buFont typeface="Wingdings" panose="05000000000000000000" pitchFamily="2" charset="2"/>
              <a:buChar char="§"/>
            </a:pPr>
            <a:r>
              <a:rPr lang="de-CH" sz="2000" dirty="0">
                <a:solidFill>
                  <a:srgbClr val="AED055"/>
                </a:solidFill>
                <a:latin typeface="Arial" charset="0"/>
                <a:cs typeface="Arial" charset="0"/>
              </a:rPr>
              <a:t>Weiterbildung an höheren Fachschulen</a:t>
            </a:r>
          </a:p>
          <a:p>
            <a:pPr>
              <a:buFont typeface="Wingdings" panose="05000000000000000000" pitchFamily="2" charset="2"/>
              <a:buChar char="§"/>
            </a:pPr>
            <a:r>
              <a:rPr lang="de-CH" sz="2000" dirty="0">
                <a:solidFill>
                  <a:srgbClr val="AED055"/>
                </a:solidFill>
                <a:latin typeface="Arial" charset="0"/>
                <a:cs typeface="Arial" charset="0"/>
              </a:rPr>
              <a:t>Spezialisierung mit einer Berufsprüfungen</a:t>
            </a:r>
          </a:p>
        </p:txBody>
      </p:sp>
      <p:sp>
        <p:nvSpPr>
          <p:cNvPr id="32773"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Rectangle 4">
            <a:extLst>
              <a:ext uri="{FF2B5EF4-FFF2-40B4-BE49-F238E27FC236}">
                <a16:creationId xmlns:a16="http://schemas.microsoft.com/office/drawing/2014/main" id="{6E215409-9736-0B8A-6950-C908380E1F23}"/>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D005459C-5126-F8DF-068E-988DB28E02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150306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pPr algn="l"/>
            <a:r>
              <a:rPr lang="de-CH" sz="3000" b="1" dirty="0" err="1">
                <a:latin typeface="Arial" charset="0"/>
                <a:cs typeface="Arial" charset="0"/>
              </a:rPr>
              <a:t>FaBe</a:t>
            </a:r>
            <a:r>
              <a:rPr lang="de-CH" sz="3000" b="1" dirty="0">
                <a:latin typeface="Arial" charset="0"/>
                <a:cs typeface="Arial" charset="0"/>
              </a:rPr>
              <a:t>: Berufsmaturität</a:t>
            </a:r>
          </a:p>
        </p:txBody>
      </p:sp>
      <p:sp>
        <p:nvSpPr>
          <p:cNvPr id="3" name="Inhaltsplatzhalter 2"/>
          <p:cNvSpPr>
            <a:spLocks noGrp="1"/>
          </p:cNvSpPr>
          <p:nvPr>
            <p:ph idx="1"/>
          </p:nvPr>
        </p:nvSpPr>
        <p:spPr/>
        <p:txBody>
          <a:bodyPr>
            <a:normAutofit/>
          </a:bodyPr>
          <a:lstStyle/>
          <a:p>
            <a:pPr marL="263525" lvl="1" indent="-263525">
              <a:buClr>
                <a:srgbClr val="AED055"/>
              </a:buClr>
              <a:buFont typeface="Wingdings" pitchFamily="2" charset="2"/>
              <a:buChar char="§"/>
            </a:pPr>
            <a:r>
              <a:rPr lang="de-CH" sz="2000" b="1" dirty="0">
                <a:latin typeface="Arial" charset="0"/>
                <a:cs typeface="Arial" charset="0"/>
                <a:sym typeface="Wingdings" pitchFamily="2" charset="2"/>
              </a:rPr>
              <a:t>BM 1  </a:t>
            </a:r>
            <a:r>
              <a:rPr lang="de-CH" sz="2000" b="1" dirty="0">
                <a:latin typeface="Arial" charset="0"/>
                <a:cs typeface="Arial" charset="0"/>
              </a:rPr>
              <a:t>während der Lehre </a:t>
            </a:r>
          </a:p>
          <a:p>
            <a:pPr marL="269875" lvl="1" indent="0">
              <a:lnSpc>
                <a:spcPct val="110000"/>
              </a:lnSpc>
              <a:buClr>
                <a:srgbClr val="CC0000"/>
              </a:buClr>
              <a:buNone/>
            </a:pPr>
            <a:r>
              <a:rPr lang="de-CH" sz="2000" dirty="0">
                <a:latin typeface="Arial" charset="0"/>
                <a:cs typeface="Arial" charset="0"/>
              </a:rPr>
              <a:t>Start im zweiten Lehrjahr mit Dauer von fünf Semestern. Das fünfte Semester findet im Anschluss an die Berufslehre statt. </a:t>
            </a:r>
          </a:p>
          <a:p>
            <a:pPr marL="263525" lvl="1" indent="-263525">
              <a:buClr>
                <a:srgbClr val="AED055"/>
              </a:buClr>
              <a:buFont typeface="Wingdings" pitchFamily="2" charset="2"/>
              <a:buChar char="§"/>
            </a:pPr>
            <a:r>
              <a:rPr lang="de-CH" sz="2000" b="1" dirty="0">
                <a:latin typeface="Arial" charset="0"/>
                <a:cs typeface="Arial" charset="0"/>
                <a:sym typeface="Wingdings" pitchFamily="2" charset="2"/>
              </a:rPr>
              <a:t>BM 2  </a:t>
            </a:r>
            <a:r>
              <a:rPr lang="de-CH" sz="2000" b="1" dirty="0">
                <a:latin typeface="Arial" charset="0"/>
                <a:cs typeface="Arial" charset="0"/>
              </a:rPr>
              <a:t>nach Lehrabschluss im Vollzeit- oder Teilzeitunterricht</a:t>
            </a:r>
            <a:r>
              <a:rPr lang="de-CH" sz="2000" dirty="0">
                <a:latin typeface="Arial" charset="0"/>
                <a:cs typeface="Arial" charset="0"/>
              </a:rPr>
              <a:t> </a:t>
            </a:r>
          </a:p>
          <a:p>
            <a:pPr marL="269875" lvl="1" indent="0">
              <a:buClr>
                <a:srgbClr val="CC0000"/>
              </a:buClr>
              <a:buNone/>
            </a:pPr>
            <a:r>
              <a:rPr lang="de-CH" sz="2000" dirty="0">
                <a:latin typeface="Arial" charset="0"/>
                <a:cs typeface="Arial" charset="0"/>
              </a:rPr>
              <a:t>Vollzeit: 2 Semester / Teilzeit: 4 Semester</a:t>
            </a:r>
            <a:endParaRPr lang="de-CH" sz="2000" dirty="0">
              <a:latin typeface="Arial" charset="0"/>
              <a:cs typeface="Arial" charset="0"/>
              <a:sym typeface="Wingdings" pitchFamily="2" charset="2"/>
            </a:endParaRPr>
          </a:p>
          <a:p>
            <a:pPr marL="263525" lvl="1" indent="-263525">
              <a:buFont typeface="Wingdings" pitchFamily="2" charset="2"/>
              <a:buChar char="§"/>
            </a:pPr>
            <a:endParaRPr lang="de-CH" sz="2000" dirty="0">
              <a:latin typeface="Arial" charset="0"/>
              <a:cs typeface="Arial" charset="0"/>
              <a:sym typeface="Wingdings" pitchFamily="2" charset="2"/>
            </a:endParaRPr>
          </a:p>
          <a:p>
            <a:pPr marL="263525" lvl="1" indent="-263525">
              <a:buFont typeface="Arial" charset="0"/>
              <a:buNone/>
            </a:pPr>
            <a:r>
              <a:rPr lang="de-CH" sz="2000" dirty="0">
                <a:latin typeface="Arial" charset="0"/>
                <a:cs typeface="Arial" charset="0"/>
                <a:sym typeface="Wingdings" pitchFamily="2" charset="2"/>
              </a:rPr>
              <a:t>Vertiefung in den Fächern:</a:t>
            </a:r>
          </a:p>
          <a:p>
            <a:pPr marL="263525" lvl="1" indent="-263525">
              <a:buClr>
                <a:srgbClr val="AED055"/>
              </a:buClr>
              <a:buFont typeface="Wingdings" pitchFamily="2" charset="2"/>
              <a:buChar char="§"/>
            </a:pPr>
            <a:r>
              <a:rPr lang="de-CH" sz="2000" dirty="0">
                <a:latin typeface="Arial" charset="0"/>
                <a:cs typeface="Arial" charset="0"/>
              </a:rPr>
              <a:t>Mathematik</a:t>
            </a:r>
          </a:p>
          <a:p>
            <a:pPr marL="263525" lvl="1" indent="-263525">
              <a:buClr>
                <a:srgbClr val="AED055"/>
              </a:buClr>
              <a:buFont typeface="Wingdings" pitchFamily="2" charset="2"/>
              <a:buChar char="§"/>
            </a:pPr>
            <a:r>
              <a:rPr lang="de-CH" sz="2000" dirty="0">
                <a:latin typeface="Arial" charset="0"/>
                <a:cs typeface="Arial" charset="0"/>
              </a:rPr>
              <a:t>Natur- und Sozialwissenschaften</a:t>
            </a:r>
          </a:p>
          <a:p>
            <a:pPr marL="263525" lvl="1" indent="-263525">
              <a:buClr>
                <a:srgbClr val="AED055"/>
              </a:buClr>
              <a:buFont typeface="Wingdings" pitchFamily="2" charset="2"/>
              <a:buChar char="§"/>
            </a:pPr>
            <a:r>
              <a:rPr lang="de-CH" sz="2000" dirty="0">
                <a:latin typeface="Arial" charset="0"/>
                <a:cs typeface="Arial" charset="0"/>
              </a:rPr>
              <a:t>Englisch, Italienisch</a:t>
            </a:r>
          </a:p>
          <a:p>
            <a:pPr marL="263525" lvl="1" indent="-263525">
              <a:buClr>
                <a:srgbClr val="AED055"/>
              </a:buClr>
              <a:buFont typeface="Wingdings" pitchFamily="2" charset="2"/>
              <a:buChar char="§"/>
            </a:pPr>
            <a:r>
              <a:rPr lang="de-CH" sz="2000" dirty="0">
                <a:latin typeface="Arial" charset="0"/>
                <a:cs typeface="Arial" charset="0"/>
              </a:rPr>
              <a:t>Staatskunde</a:t>
            </a:r>
          </a:p>
          <a:p>
            <a:pPr marL="263525" lvl="1" indent="-263525">
              <a:buClr>
                <a:srgbClr val="AED055"/>
              </a:buClr>
              <a:buFont typeface="Wingdings" pitchFamily="2" charset="2"/>
              <a:buChar char="§"/>
            </a:pPr>
            <a:r>
              <a:rPr lang="de-CH" sz="2000" dirty="0">
                <a:latin typeface="Arial" charset="0"/>
                <a:cs typeface="Arial" charset="0"/>
              </a:rPr>
              <a:t>Wirtschaft und Recht</a:t>
            </a:r>
            <a:endParaRPr lang="de-CH" sz="2000" dirty="0">
              <a:latin typeface="Arial" charset="0"/>
              <a:cs typeface="Arial" charset="0"/>
              <a:sym typeface="Wingdings" pitchFamily="2" charset="2"/>
            </a:endParaRPr>
          </a:p>
        </p:txBody>
      </p:sp>
      <p:sp>
        <p:nvSpPr>
          <p:cNvPr id="34821"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Rectangle 4">
            <a:extLst>
              <a:ext uri="{FF2B5EF4-FFF2-40B4-BE49-F238E27FC236}">
                <a16:creationId xmlns:a16="http://schemas.microsoft.com/office/drawing/2014/main" id="{04172781-DDA9-8872-C707-92F915F16322}"/>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4336FF55-F4E1-33B8-12BE-2A14BF527B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203248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algn="l"/>
            <a:r>
              <a:rPr lang="de-CH" sz="3000" b="1" dirty="0">
                <a:latin typeface="Arial" charset="0"/>
                <a:cs typeface="Arial" charset="0"/>
              </a:rPr>
              <a:t>AGS: Aufbau und Struktur</a:t>
            </a:r>
          </a:p>
        </p:txBody>
      </p:sp>
      <p:sp>
        <p:nvSpPr>
          <p:cNvPr id="20482" name="Inhaltsplatzhalter 2"/>
          <p:cNvSpPr>
            <a:spLocks noGrp="1"/>
          </p:cNvSpPr>
          <p:nvPr>
            <p:ph idx="1"/>
          </p:nvPr>
        </p:nvSpPr>
        <p:spPr/>
        <p:txBody>
          <a:bodyPr/>
          <a:lstStyle/>
          <a:p>
            <a:pPr marL="0" indent="0">
              <a:buFont typeface="Arial" charset="0"/>
              <a:buNone/>
            </a:pPr>
            <a:r>
              <a:rPr lang="de-CH" sz="2000" dirty="0">
                <a:latin typeface="Arial" charset="0"/>
                <a:cs typeface="Arial" charset="0"/>
              </a:rPr>
              <a:t>Bezeichnung		</a:t>
            </a:r>
            <a:r>
              <a:rPr lang="de-CH" sz="2000" b="1" dirty="0">
                <a:solidFill>
                  <a:srgbClr val="AED055"/>
                </a:solidFill>
                <a:latin typeface="Arial" charset="0"/>
                <a:cs typeface="Arial" charset="0"/>
              </a:rPr>
              <a:t>Assistent/in Gesundheit und Soziales AGS</a:t>
            </a:r>
          </a:p>
          <a:p>
            <a:pPr marL="0" indent="0">
              <a:buFont typeface="Arial" charset="0"/>
              <a:buNone/>
            </a:pPr>
            <a:r>
              <a:rPr lang="de-CH" sz="2000" dirty="0">
                <a:latin typeface="Arial" charset="0"/>
                <a:cs typeface="Arial" charset="0"/>
              </a:rPr>
              <a:t>Ausbildungsdauer	2 Jahre</a:t>
            </a:r>
          </a:p>
          <a:p>
            <a:pPr marL="0" indent="0">
              <a:buFont typeface="Arial" charset="0"/>
              <a:buNone/>
            </a:pPr>
            <a:r>
              <a:rPr lang="de-CH" sz="2000" dirty="0">
                <a:latin typeface="Arial" charset="0"/>
                <a:cs typeface="Arial" charset="0"/>
              </a:rPr>
              <a:t>Abschluss		</a:t>
            </a:r>
            <a:r>
              <a:rPr lang="de-CH" sz="2000" dirty="0" err="1">
                <a:latin typeface="Arial" charset="0"/>
                <a:cs typeface="Arial" charset="0"/>
              </a:rPr>
              <a:t>Eidg</a:t>
            </a:r>
            <a:r>
              <a:rPr lang="de-CH" sz="2000" dirty="0">
                <a:latin typeface="Arial" charset="0"/>
                <a:cs typeface="Arial" charset="0"/>
              </a:rPr>
              <a:t>. Berufsattest EBA</a:t>
            </a:r>
          </a:p>
          <a:p>
            <a:pPr marL="0" indent="0">
              <a:buFont typeface="Arial" charset="0"/>
              <a:buNone/>
            </a:pPr>
            <a:endParaRPr lang="de-CH" sz="2000" dirty="0">
              <a:latin typeface="Arial" charset="0"/>
              <a:cs typeface="Arial" charset="0"/>
            </a:endParaRPr>
          </a:p>
          <a:p>
            <a:pPr marL="0" indent="0">
              <a:buFont typeface="Arial" charset="0"/>
              <a:buNone/>
            </a:pPr>
            <a:r>
              <a:rPr lang="de-CH" sz="2000" dirty="0">
                <a:latin typeface="Arial" charset="0"/>
                <a:cs typeface="Arial" charset="0"/>
              </a:rPr>
              <a:t>Mögliche Lehrbetriebe	Alters- und Pflegeheime</a:t>
            </a:r>
          </a:p>
          <a:p>
            <a:pPr marL="0" indent="0">
              <a:buNone/>
            </a:pPr>
            <a:r>
              <a:rPr lang="de-CH" sz="2000" dirty="0">
                <a:latin typeface="Arial" charset="0"/>
                <a:cs typeface="Arial" charset="0"/>
              </a:rPr>
              <a:t>			Institutionen für Menschen mit 					Beeinträchtigungen</a:t>
            </a:r>
            <a:endParaRPr lang="de-CH" sz="2000" dirty="0">
              <a:solidFill>
                <a:srgbClr val="00B0F0"/>
              </a:solidFill>
              <a:latin typeface="Arial" charset="0"/>
              <a:cs typeface="Arial" charset="0"/>
            </a:endParaRPr>
          </a:p>
          <a:p>
            <a:pPr marL="0" indent="0">
              <a:buNone/>
            </a:pPr>
            <a:r>
              <a:rPr lang="de-CH" sz="2000" dirty="0">
                <a:latin typeface="Arial" charset="0"/>
                <a:cs typeface="Arial" charset="0"/>
              </a:rPr>
              <a:t>			</a:t>
            </a:r>
            <a:r>
              <a:rPr lang="de-CH" sz="2000" dirty="0" err="1">
                <a:latin typeface="Arial" charset="0"/>
                <a:cs typeface="Arial" charset="0"/>
              </a:rPr>
              <a:t>Spitexdienste</a:t>
            </a:r>
            <a:r>
              <a:rPr lang="de-CH" sz="2000" dirty="0">
                <a:latin typeface="Arial" charset="0"/>
                <a:cs typeface="Arial" charset="0"/>
              </a:rPr>
              <a:t>			</a:t>
            </a:r>
          </a:p>
          <a:p>
            <a:pPr marL="0" indent="0">
              <a:buNone/>
            </a:pPr>
            <a:r>
              <a:rPr lang="de-CH" sz="2000" dirty="0">
                <a:latin typeface="Arial" charset="0"/>
                <a:cs typeface="Arial" charset="0"/>
              </a:rPr>
              <a:t>			Psychiatrische Kliniken</a:t>
            </a:r>
          </a:p>
          <a:p>
            <a:pPr marL="0" indent="0">
              <a:buNone/>
            </a:pPr>
            <a:r>
              <a:rPr lang="de-CH" sz="2000" dirty="0">
                <a:latin typeface="Arial" charset="0"/>
                <a:cs typeface="Arial" charset="0"/>
              </a:rPr>
              <a:t>			Spitäler</a:t>
            </a:r>
          </a:p>
          <a:p>
            <a:pPr marL="0" indent="0">
              <a:buNone/>
            </a:pPr>
            <a:endParaRPr lang="de-CH" sz="2000" dirty="0">
              <a:latin typeface="Arial" charset="0"/>
              <a:cs typeface="Arial" charset="0"/>
            </a:endParaRPr>
          </a:p>
          <a:p>
            <a:pPr marL="0" indent="0">
              <a:buNone/>
            </a:pPr>
            <a:r>
              <a:rPr lang="de-CH" sz="2000" dirty="0">
                <a:latin typeface="Arial" charset="0"/>
                <a:cs typeface="Arial" charset="0"/>
              </a:rPr>
              <a:t>			</a:t>
            </a:r>
          </a:p>
          <a:p>
            <a:pPr marL="0" indent="0">
              <a:buFont typeface="Arial" charset="0"/>
              <a:buNone/>
            </a:pPr>
            <a:r>
              <a:rPr lang="de-CH" sz="2000" dirty="0">
                <a:latin typeface="Arial" charset="0"/>
                <a:cs typeface="Arial" charset="0"/>
              </a:rPr>
              <a:t>			</a:t>
            </a:r>
          </a:p>
          <a:p>
            <a:pPr marL="0" indent="0">
              <a:buFont typeface="Arial" charset="0"/>
              <a:buNone/>
            </a:pPr>
            <a:endParaRPr lang="de-CH" sz="2000" dirty="0">
              <a:latin typeface="Arial" charset="0"/>
              <a:cs typeface="Arial" charset="0"/>
            </a:endParaRPr>
          </a:p>
          <a:p>
            <a:pPr marL="0" indent="0">
              <a:buFont typeface="Arial" charset="0"/>
              <a:buNone/>
            </a:pPr>
            <a:endParaRPr lang="de-CH" sz="2000" dirty="0">
              <a:latin typeface="Arial" charset="0"/>
              <a:cs typeface="Arial" charset="0"/>
              <a:sym typeface="Wingdings" pitchFamily="2" charset="2"/>
            </a:endParaRPr>
          </a:p>
        </p:txBody>
      </p:sp>
      <p:sp>
        <p:nvSpPr>
          <p:cNvPr id="20485"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488D4913-3B81-1894-5205-FB2256C9FD33}"/>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7055472A-50F0-16C5-7313-85E7414B9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algn="l"/>
            <a:r>
              <a:rPr lang="de-CH" sz="3000" b="1" dirty="0">
                <a:latin typeface="Arial" charset="0"/>
                <a:cs typeface="Arial" charset="0"/>
              </a:rPr>
              <a:t>AGS: Berufsbild</a:t>
            </a:r>
          </a:p>
        </p:txBody>
      </p:sp>
      <p:sp>
        <p:nvSpPr>
          <p:cNvPr id="3" name="Inhaltsplatzhalter 2"/>
          <p:cNvSpPr>
            <a:spLocks noGrp="1"/>
          </p:cNvSpPr>
          <p:nvPr>
            <p:ph idx="1"/>
          </p:nvPr>
        </p:nvSpPr>
        <p:spPr/>
        <p:txBody>
          <a:bodyPr>
            <a:normAutofit/>
          </a:bodyPr>
          <a:lstStyle/>
          <a:p>
            <a:pPr marL="0" indent="0">
              <a:lnSpc>
                <a:spcPct val="90000"/>
              </a:lnSpc>
              <a:buFont typeface="Arial" charset="0"/>
              <a:buNone/>
            </a:pPr>
            <a:r>
              <a:rPr lang="de-CH" sz="2000" b="1" dirty="0">
                <a:solidFill>
                  <a:srgbClr val="AED055"/>
                </a:solidFill>
                <a:latin typeface="Arial" charset="0"/>
                <a:cs typeface="Arial" charset="0"/>
              </a:rPr>
              <a:t>Assistentinnen / Assistenten Gesundheit und Soziales</a:t>
            </a:r>
          </a:p>
          <a:p>
            <a:pPr marL="0" indent="0">
              <a:lnSpc>
                <a:spcPct val="90000"/>
              </a:lnSpc>
              <a:buFont typeface="Arial" charset="0"/>
              <a:buNone/>
            </a:pPr>
            <a:endParaRPr lang="de-CH" sz="2000" b="1" dirty="0">
              <a:latin typeface="Arial" charset="0"/>
              <a:cs typeface="Arial" charset="0"/>
            </a:endParaRP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pitchFamily="34" charset="0"/>
                <a:cs typeface="Arial" pitchFamily="34" charset="0"/>
              </a:rPr>
              <a:t>unterstützen in ambulanten und stationären Institutionen Menschen aller Altersstufen, die für die Bewältigung ihres Alltags Assistenz benötigen.</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pitchFamily="34" charset="0"/>
                <a:cs typeface="Arial" pitchFamily="34" charset="0"/>
              </a:rPr>
              <a:t>nehmen Pflege- und Begleitungsaufgaben wahr. </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pitchFamily="34" charset="0"/>
                <a:cs typeface="Arial" pitchFamily="34" charset="0"/>
              </a:rPr>
              <a:t>begleiten und unterstützen Klienten bei Aktivitäten des Alltags.</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pitchFamily="34" charset="0"/>
                <a:cs typeface="Arial" pitchFamily="34" charset="0"/>
              </a:rPr>
              <a:t>führen Haushaltsarbeiten durch. </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pitchFamily="34" charset="0"/>
                <a:cs typeface="Arial" pitchFamily="34" charset="0"/>
              </a:rPr>
              <a:t>erledigen einfache administrative und logistische Arbeiten.</a:t>
            </a:r>
          </a:p>
          <a:p>
            <a:pPr marL="263525" lvl="1" indent="-263525">
              <a:lnSpc>
                <a:spcPct val="95000"/>
              </a:lnSpc>
              <a:spcBef>
                <a:spcPts val="0"/>
              </a:spcBef>
              <a:spcAft>
                <a:spcPts val="900"/>
              </a:spcAft>
              <a:buClr>
                <a:srgbClr val="AED055"/>
              </a:buClr>
              <a:buFont typeface="Wingdings" pitchFamily="2" charset="2"/>
              <a:buChar char="§"/>
            </a:pPr>
            <a:r>
              <a:rPr lang="de-CH" sz="2000" dirty="0">
                <a:latin typeface="Arial" pitchFamily="34" charset="0"/>
                <a:cs typeface="Arial" pitchFamily="34" charset="0"/>
              </a:rPr>
              <a:t>respektieren die Persönlichkeit der Klienten und beziehen diese in ihre Tätigkeiten ein.</a:t>
            </a:r>
          </a:p>
        </p:txBody>
      </p:sp>
      <p:sp>
        <p:nvSpPr>
          <p:cNvPr id="28677"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0FAC6240-EEFD-8F92-6C2C-7EC6C7901658}"/>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7D41887F-4CE1-7C54-753F-F47C27BB9E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23528" y="44624"/>
            <a:ext cx="8417247" cy="2231851"/>
          </a:xfrm>
        </p:spPr>
        <p:txBody>
          <a:bodyPr/>
          <a:lstStyle/>
          <a:p>
            <a:pPr lvl="1" algn="l"/>
            <a:r>
              <a:rPr lang="de-CH" sz="2300" b="1" dirty="0">
                <a:solidFill>
                  <a:srgbClr val="AED055"/>
                </a:solidFill>
              </a:rPr>
              <a:t>Stiftung Muster</a:t>
            </a:r>
            <a:br>
              <a:rPr lang="de-CH" sz="2300" b="1" dirty="0">
                <a:solidFill>
                  <a:srgbClr val="CC0000"/>
                </a:solidFill>
              </a:rPr>
            </a:br>
            <a:r>
              <a:rPr lang="de-CH" sz="1600" b="1" dirty="0"/>
              <a:t>Musterstrasse 1, 1000 Musterstadt</a:t>
            </a:r>
            <a:br>
              <a:rPr lang="de-CH" sz="2300" b="1" dirty="0">
                <a:solidFill>
                  <a:srgbClr val="CC0000"/>
                </a:solidFill>
              </a:rPr>
            </a:br>
            <a:br>
              <a:rPr lang="de-CH" sz="2300" b="1" dirty="0">
                <a:solidFill>
                  <a:srgbClr val="CC0000"/>
                </a:solidFill>
              </a:rPr>
            </a:br>
            <a:r>
              <a:rPr lang="de-CH" sz="2000" dirty="0">
                <a:solidFill>
                  <a:srgbClr val="AED055"/>
                </a:solidFill>
                <a:latin typeface="Arial" charset="0"/>
                <a:cs typeface="Arial" charset="0"/>
              </a:rPr>
              <a:t>{Hier je nach Bedarf z. Bsp. Betriebslogo, Bild etc. einfügen}</a:t>
            </a:r>
            <a:br>
              <a:rPr lang="de-CH" sz="1600" dirty="0">
                <a:solidFill>
                  <a:srgbClr val="AED055"/>
                </a:solidFill>
                <a:latin typeface="Arial" charset="0"/>
                <a:cs typeface="Arial" charset="0"/>
              </a:rPr>
            </a:br>
            <a:endParaRPr lang="de-DE" sz="3500" b="1" dirty="0">
              <a:solidFill>
                <a:srgbClr val="AED055"/>
              </a:solidFill>
            </a:endParaRPr>
          </a:p>
        </p:txBody>
      </p:sp>
      <p:pic>
        <p:nvPicPr>
          <p:cNvPr id="2" name="Grafik 1">
            <a:extLst>
              <a:ext uri="{FF2B5EF4-FFF2-40B4-BE49-F238E27FC236}">
                <a16:creationId xmlns:a16="http://schemas.microsoft.com/office/drawing/2014/main" id="{083EFDEB-9E4F-4B9B-ABE6-0D12E617347A}"/>
              </a:ext>
            </a:extLst>
          </p:cNvPr>
          <p:cNvPicPr>
            <a:picLocks noChangeAspect="1"/>
          </p:cNvPicPr>
          <p:nvPr/>
        </p:nvPicPr>
        <p:blipFill>
          <a:blip r:embed="rId3"/>
          <a:stretch>
            <a:fillRect/>
          </a:stretch>
        </p:blipFill>
        <p:spPr>
          <a:xfrm>
            <a:off x="395536" y="5667376"/>
            <a:ext cx="2520280" cy="579664"/>
          </a:xfrm>
          <a:prstGeom prst="rect">
            <a:avLst/>
          </a:prstGeom>
        </p:spPr>
      </p:pic>
      <p:sp>
        <p:nvSpPr>
          <p:cNvPr id="9" name="Rectangle 4">
            <a:extLst>
              <a:ext uri="{FF2B5EF4-FFF2-40B4-BE49-F238E27FC236}">
                <a16:creationId xmlns:a16="http://schemas.microsoft.com/office/drawing/2014/main" id="{5AE31ED6-9D57-BD40-E40B-777AB5405BC9}"/>
              </a:ext>
            </a:extLst>
          </p:cNvPr>
          <p:cNvSpPr txBox="1">
            <a:spLocks noChangeArrowheads="1"/>
          </p:cNvSpPr>
          <p:nvPr/>
        </p:nvSpPr>
        <p:spPr bwMode="auto">
          <a:xfrm>
            <a:off x="323850" y="3860800"/>
            <a:ext cx="86042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90000"/>
              </a:lnSpc>
              <a:spcAft>
                <a:spcPts val="0"/>
              </a:spcAft>
              <a:buFont typeface="Arial" pitchFamily="34" charset="0"/>
              <a:buNone/>
              <a:defRPr/>
            </a:pPr>
            <a:r>
              <a:rPr lang="de-CH" sz="3400" b="1" dirty="0">
                <a:solidFill>
                  <a:schemeClr val="tx1"/>
                </a:solidFill>
                <a:latin typeface="Arial" pitchFamily="34" charset="0"/>
                <a:cs typeface="Arial" pitchFamily="34" charset="0"/>
              </a:rPr>
              <a:t>Eine Lehre bei uns</a:t>
            </a:r>
          </a:p>
          <a:p>
            <a:pPr algn="l" fontAlgn="auto">
              <a:lnSpc>
                <a:spcPct val="90000"/>
              </a:lnSpc>
              <a:spcAft>
                <a:spcPts val="0"/>
              </a:spcAft>
              <a:buFont typeface="Arial" pitchFamily="34" charset="0"/>
              <a:buNone/>
              <a:defRPr/>
            </a:pPr>
            <a:r>
              <a:rPr lang="de-CH" sz="2600" b="1" dirty="0">
                <a:solidFill>
                  <a:schemeClr val="tx1"/>
                </a:solidFill>
                <a:latin typeface="Arial" pitchFamily="34" charset="0"/>
                <a:cs typeface="Arial" pitchFamily="34" charset="0"/>
              </a:rPr>
              <a:t>Fachfrau / Fachmann Gesundheit FaGe</a:t>
            </a:r>
          </a:p>
          <a:p>
            <a:pPr algn="l" fontAlgn="auto">
              <a:lnSpc>
                <a:spcPct val="90000"/>
              </a:lnSpc>
              <a:spcAft>
                <a:spcPts val="0"/>
              </a:spcAft>
              <a:defRPr/>
            </a:pPr>
            <a:r>
              <a:rPr lang="de-CH" sz="2600" b="1" dirty="0">
                <a:solidFill>
                  <a:schemeClr val="tx1"/>
                </a:solidFill>
                <a:latin typeface="Arial" pitchFamily="34" charset="0"/>
                <a:cs typeface="Arial" pitchFamily="34" charset="0"/>
              </a:rPr>
              <a:t>Assistentin / Assistent Gesundheit und Soziales AGS</a:t>
            </a:r>
          </a:p>
          <a:p>
            <a:pPr algn="l" fontAlgn="auto">
              <a:lnSpc>
                <a:spcPct val="90000"/>
              </a:lnSpc>
              <a:spcAft>
                <a:spcPts val="0"/>
              </a:spcAft>
              <a:buFont typeface="Arial" pitchFamily="34" charset="0"/>
              <a:buNone/>
              <a:defRPr/>
            </a:pPr>
            <a:endParaRPr lang="de-DE" sz="2800" dirty="0">
              <a:solidFill>
                <a:schemeClr val="tx1"/>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p:txBody>
          <a:bodyPr/>
          <a:lstStyle/>
          <a:p>
            <a:pPr algn="l"/>
            <a:r>
              <a:rPr lang="de-CH" sz="3000" b="1" dirty="0">
                <a:latin typeface="Arial" charset="0"/>
                <a:cs typeface="Arial" charset="0"/>
              </a:rPr>
              <a:t>AGS: Anforderungen</a:t>
            </a:r>
          </a:p>
        </p:txBody>
      </p:sp>
      <p:sp>
        <p:nvSpPr>
          <p:cNvPr id="3" name="Inhaltsplatzhalter 2"/>
          <p:cNvSpPr>
            <a:spLocks noGrp="1"/>
          </p:cNvSpPr>
          <p:nvPr>
            <p:ph idx="4294967295"/>
          </p:nvPr>
        </p:nvSpPr>
        <p:spPr/>
        <p:txBody>
          <a:bodyPr>
            <a:normAutofit/>
          </a:bodyPr>
          <a:lstStyle/>
          <a:p>
            <a:pPr marL="263525" lvl="1" indent="-263525">
              <a:buClr>
                <a:srgbClr val="AED055"/>
              </a:buClr>
              <a:buFont typeface="Wingdings" pitchFamily="2" charset="2"/>
              <a:buChar char="§"/>
            </a:pPr>
            <a:r>
              <a:rPr lang="de-CH" sz="2000" dirty="0">
                <a:latin typeface="Arial" charset="0"/>
                <a:cs typeface="Arial" charset="0"/>
              </a:rPr>
              <a:t>gute körperliche Gesundheit und psychische Belastbarkeit</a:t>
            </a:r>
          </a:p>
          <a:p>
            <a:pPr marL="263525" lvl="1" indent="-263525">
              <a:buClr>
                <a:srgbClr val="AED055"/>
              </a:buClr>
              <a:buFont typeface="Wingdings" pitchFamily="2" charset="2"/>
              <a:buChar char="§"/>
            </a:pPr>
            <a:r>
              <a:rPr lang="de-CH" sz="2000" dirty="0">
                <a:latin typeface="Arial" charset="0"/>
                <a:cs typeface="Arial" charset="0"/>
              </a:rPr>
              <a:t>Bereitschaft zu unregelmässiger Arbeitszeit</a:t>
            </a:r>
            <a:endParaRPr lang="de-CH" sz="1800" dirty="0">
              <a:latin typeface="Arial" charset="0"/>
              <a:cs typeface="Arial" charset="0"/>
            </a:endParaRPr>
          </a:p>
          <a:p>
            <a:pPr marL="263525" lvl="1" indent="-263525">
              <a:buClr>
                <a:srgbClr val="AED055"/>
              </a:buClr>
              <a:buFont typeface="Wingdings" pitchFamily="2" charset="2"/>
              <a:buChar char="§"/>
            </a:pPr>
            <a:r>
              <a:rPr lang="de-CH" sz="2000" dirty="0">
                <a:latin typeface="Arial" charset="0"/>
                <a:cs typeface="Arial" charset="0"/>
              </a:rPr>
              <a:t>gute Kenntnisse der deutschen Sprache und Verstehen des schweizerischen Dialekts</a:t>
            </a:r>
          </a:p>
          <a:p>
            <a:pPr marL="263525" lvl="1" indent="-263525">
              <a:buClr>
                <a:srgbClr val="AED055"/>
              </a:buClr>
              <a:buFont typeface="Wingdings" pitchFamily="2" charset="2"/>
              <a:buChar char="§"/>
            </a:pPr>
            <a:r>
              <a:rPr lang="de-CH" sz="2000" dirty="0">
                <a:latin typeface="Arial" charset="0"/>
                <a:cs typeface="Arial" charset="0"/>
              </a:rPr>
              <a:t>sorgfältiges und aufmerksames Arbeiten </a:t>
            </a:r>
          </a:p>
          <a:p>
            <a:pPr marL="263525" lvl="1" indent="-263525">
              <a:buClr>
                <a:srgbClr val="AED055"/>
              </a:buClr>
              <a:buFont typeface="Wingdings" pitchFamily="2" charset="2"/>
              <a:buChar char="§"/>
            </a:pPr>
            <a:r>
              <a:rPr lang="de-CH" sz="2000" dirty="0">
                <a:latin typeface="Arial" charset="0"/>
                <a:cs typeface="Arial" charset="0"/>
              </a:rPr>
              <a:t>Teamfähigkeit</a:t>
            </a:r>
          </a:p>
          <a:p>
            <a:pPr marL="263525" lvl="1" indent="-263525">
              <a:buClr>
                <a:srgbClr val="AED055"/>
              </a:buClr>
              <a:buFont typeface="Wingdings" pitchFamily="2" charset="2"/>
              <a:buChar char="§"/>
            </a:pPr>
            <a:r>
              <a:rPr lang="de-CH" sz="2000" dirty="0">
                <a:latin typeface="Arial" charset="0"/>
                <a:cs typeface="Arial" charset="0"/>
              </a:rPr>
              <a:t>Freude an der Alltagsgestaltung und an hauswirtschaftlichen Arbeiten </a:t>
            </a:r>
          </a:p>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sp>
        <p:nvSpPr>
          <p:cNvPr id="59398"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 name="Rectangle 4">
            <a:extLst>
              <a:ext uri="{FF2B5EF4-FFF2-40B4-BE49-F238E27FC236}">
                <a16:creationId xmlns:a16="http://schemas.microsoft.com/office/drawing/2014/main" id="{E13D04C5-897E-BAA9-2AD0-AF22EBD1C31F}"/>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3A586177-B1ED-3B47-BB31-D8227DBC48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algn="l"/>
            <a:r>
              <a:rPr lang="de-CH" sz="3000" b="1" dirty="0">
                <a:latin typeface="Arial" charset="0"/>
                <a:cs typeface="Arial" charset="0"/>
              </a:rPr>
              <a:t>AGS: Lernen an 3 Lernorten</a:t>
            </a:r>
          </a:p>
        </p:txBody>
      </p:sp>
      <p:sp>
        <p:nvSpPr>
          <p:cNvPr id="3" name="Inhaltsplatzhalter 2"/>
          <p:cNvSpPr>
            <a:spLocks noGrp="1"/>
          </p:cNvSpPr>
          <p:nvPr>
            <p:ph idx="1"/>
          </p:nvPr>
        </p:nvSpPr>
        <p:spPr/>
        <p:txBody>
          <a:bodyPr rtlCol="0">
            <a:normAutofit/>
          </a:bodyPr>
          <a:lstStyle/>
          <a:p>
            <a:pPr marL="0" indent="0" fontAlgn="auto">
              <a:spcAft>
                <a:spcPts val="0"/>
              </a:spcAft>
              <a:buNone/>
              <a:defRPr/>
            </a:pPr>
            <a:r>
              <a:rPr lang="de-CH" sz="2000" b="1" dirty="0">
                <a:solidFill>
                  <a:srgbClr val="AED055"/>
                </a:solidFill>
                <a:latin typeface="Arial" pitchFamily="34" charset="0"/>
                <a:cs typeface="Arial" pitchFamily="34" charset="0"/>
              </a:rPr>
              <a:t>1. Lernort Praxis</a:t>
            </a:r>
          </a:p>
          <a:p>
            <a:pPr marL="0" indent="0" defTabSz="720000" fontAlgn="auto">
              <a:spcBef>
                <a:spcPts val="0"/>
              </a:spcBef>
              <a:spcAft>
                <a:spcPts val="0"/>
              </a:spcAft>
              <a:buNone/>
              <a:defRPr/>
            </a:pPr>
            <a:r>
              <a:rPr lang="de-CH" sz="2000" b="1" dirty="0">
                <a:latin typeface="Arial" pitchFamily="34" charset="0"/>
                <a:cs typeface="Arial" pitchFamily="34" charset="0"/>
              </a:rPr>
              <a:t>Lehrbetrieb</a:t>
            </a:r>
          </a:p>
          <a:p>
            <a:pPr marL="0" indent="0" defTabSz="720000" fontAlgn="auto">
              <a:spcBef>
                <a:spcPts val="0"/>
              </a:spcBef>
              <a:spcAft>
                <a:spcPts val="0"/>
              </a:spcAft>
              <a:buNone/>
              <a:defRPr/>
            </a:pPr>
            <a:endParaRPr lang="de-CH" sz="2000" b="1" dirty="0">
              <a:latin typeface="Arial" pitchFamily="34" charset="0"/>
              <a:cs typeface="Arial" pitchFamily="34" charset="0"/>
            </a:endParaRPr>
          </a:p>
          <a:p>
            <a:pPr marL="0" indent="0" fontAlgn="auto">
              <a:spcAft>
                <a:spcPts val="0"/>
              </a:spcAft>
              <a:buNone/>
              <a:defRPr/>
            </a:pPr>
            <a:r>
              <a:rPr lang="de-CH" sz="2000" b="1" dirty="0">
                <a:solidFill>
                  <a:srgbClr val="AED055"/>
                </a:solidFill>
                <a:latin typeface="Arial" pitchFamily="34" charset="0"/>
                <a:cs typeface="Arial" pitchFamily="34" charset="0"/>
              </a:rPr>
              <a:t>2. Lernort Berufsfachschule</a:t>
            </a:r>
          </a:p>
          <a:p>
            <a:pPr marL="0" indent="0" defTabSz="720000" fontAlgn="auto">
              <a:spcBef>
                <a:spcPts val="0"/>
              </a:spcBef>
              <a:spcAft>
                <a:spcPts val="0"/>
              </a:spcAft>
              <a:buNone/>
              <a:defRPr/>
            </a:pPr>
            <a:r>
              <a:rPr lang="de-CH" sz="2000" b="1" dirty="0">
                <a:latin typeface="Arial" pitchFamily="34" charset="0"/>
                <a:cs typeface="Arial" pitchFamily="34" charset="0"/>
              </a:rPr>
              <a:t>Bildungszentrum Gesundheit und Soziales, Chur</a:t>
            </a:r>
          </a:p>
          <a:p>
            <a:pPr marL="0" indent="0" defTabSz="720000" fontAlgn="auto">
              <a:spcBef>
                <a:spcPts val="0"/>
              </a:spcBef>
              <a:spcAft>
                <a:spcPts val="0"/>
              </a:spcAft>
              <a:buNone/>
              <a:tabLst>
                <a:tab pos="266700" algn="l"/>
              </a:tabLst>
              <a:defRPr/>
            </a:pPr>
            <a:r>
              <a:rPr lang="de-CH" sz="2000" b="1" dirty="0">
                <a:latin typeface="Arial" pitchFamily="34" charset="0"/>
                <a:cs typeface="Arial" pitchFamily="34" charset="0"/>
              </a:rPr>
              <a:t>	</a:t>
            </a:r>
            <a:r>
              <a:rPr lang="de-CH" sz="2000" dirty="0">
                <a:latin typeface="Arial" pitchFamily="34" charset="0"/>
                <a:cs typeface="Arial" pitchFamily="34" charset="0"/>
              </a:rPr>
              <a:t>1. Lehrjahr	1 Tag pro Woche</a:t>
            </a:r>
          </a:p>
          <a:p>
            <a:pPr marL="0" indent="0" defTabSz="720000" fontAlgn="auto">
              <a:spcBef>
                <a:spcPts val="0"/>
              </a:spcBef>
              <a:spcAft>
                <a:spcPts val="0"/>
              </a:spcAft>
              <a:buNone/>
              <a:tabLst>
                <a:tab pos="266700" algn="l"/>
              </a:tabLst>
              <a:defRPr/>
            </a:pPr>
            <a:r>
              <a:rPr lang="de-CH" sz="2000" dirty="0">
                <a:latin typeface="Arial" pitchFamily="34" charset="0"/>
                <a:cs typeface="Arial" pitchFamily="34" charset="0"/>
              </a:rPr>
              <a:t>	2. Lehrjahr	1 Tag pro Woche</a:t>
            </a:r>
          </a:p>
          <a:p>
            <a:pPr marL="0" indent="0" defTabSz="720000" fontAlgn="auto">
              <a:spcBef>
                <a:spcPts val="0"/>
              </a:spcBef>
              <a:spcAft>
                <a:spcPts val="0"/>
              </a:spcAft>
              <a:buNone/>
              <a:defRPr/>
            </a:pPr>
            <a:endParaRPr lang="de-CH" sz="2000" dirty="0">
              <a:latin typeface="Arial" pitchFamily="34" charset="0"/>
              <a:cs typeface="Arial" pitchFamily="34" charset="0"/>
            </a:endParaRPr>
          </a:p>
          <a:p>
            <a:pPr marL="0" indent="0" fontAlgn="auto">
              <a:spcAft>
                <a:spcPts val="0"/>
              </a:spcAft>
              <a:buNone/>
              <a:defRPr/>
            </a:pPr>
            <a:r>
              <a:rPr lang="de-CH" sz="2000" b="1" dirty="0">
                <a:solidFill>
                  <a:srgbClr val="AED055"/>
                </a:solidFill>
                <a:latin typeface="Arial" pitchFamily="34" charset="0"/>
                <a:cs typeface="Arial" pitchFamily="34" charset="0"/>
              </a:rPr>
              <a:t>3. Lernort überbetriebliche Kurse </a:t>
            </a:r>
          </a:p>
          <a:p>
            <a:pPr marL="0" indent="0" defTabSz="720000" fontAlgn="auto">
              <a:spcAft>
                <a:spcPts val="0"/>
              </a:spcAft>
              <a:buNone/>
              <a:defRPr/>
            </a:pPr>
            <a:r>
              <a:rPr lang="de-CH" sz="2000" b="1" dirty="0" err="1">
                <a:latin typeface="Arial" pitchFamily="34" charset="0"/>
                <a:cs typeface="Arial" pitchFamily="34" charset="0"/>
              </a:rPr>
              <a:t>OdA</a:t>
            </a:r>
            <a:r>
              <a:rPr lang="de-CH" sz="2000" b="1" dirty="0">
                <a:latin typeface="Arial" pitchFamily="34" charset="0"/>
                <a:cs typeface="Arial" pitchFamily="34" charset="0"/>
              </a:rPr>
              <a:t> Gesundheit + Soziales Graubünden, Chur</a:t>
            </a:r>
          </a:p>
          <a:p>
            <a:pPr marL="0" indent="0" defTabSz="720000" fontAlgn="auto">
              <a:spcBef>
                <a:spcPts val="0"/>
              </a:spcBef>
              <a:spcAft>
                <a:spcPts val="0"/>
              </a:spcAft>
              <a:buNone/>
              <a:tabLst>
                <a:tab pos="266700" algn="l"/>
              </a:tabLst>
              <a:defRPr/>
            </a:pPr>
            <a:r>
              <a:rPr lang="de-CH" sz="2000" b="1" dirty="0">
                <a:latin typeface="Arial" pitchFamily="34" charset="0"/>
                <a:cs typeface="Arial" pitchFamily="34" charset="0"/>
              </a:rPr>
              <a:t>	</a:t>
            </a:r>
            <a:r>
              <a:rPr lang="de-CH" sz="2000" dirty="0">
                <a:latin typeface="Arial" pitchFamily="34" charset="0"/>
                <a:cs typeface="Arial" pitchFamily="34" charset="0"/>
              </a:rPr>
              <a:t>1. Lehrjahr	16 Tage</a:t>
            </a:r>
          </a:p>
          <a:p>
            <a:pPr marL="0" indent="0" defTabSz="720000" fontAlgn="auto">
              <a:spcBef>
                <a:spcPts val="0"/>
              </a:spcBef>
              <a:spcAft>
                <a:spcPts val="0"/>
              </a:spcAft>
              <a:buNone/>
              <a:tabLst>
                <a:tab pos="266700" algn="l"/>
              </a:tabLst>
              <a:defRPr/>
            </a:pPr>
            <a:r>
              <a:rPr lang="de-CH" sz="2000" dirty="0">
                <a:latin typeface="Arial" pitchFamily="34" charset="0"/>
                <a:cs typeface="Arial" pitchFamily="34" charset="0"/>
              </a:rPr>
              <a:t>	2. Lehrjahr	  8 Tage</a:t>
            </a:r>
          </a:p>
          <a:p>
            <a:pPr marL="0" indent="0" defTabSz="720000" fontAlgn="auto">
              <a:spcBef>
                <a:spcPts val="0"/>
              </a:spcBef>
              <a:spcAft>
                <a:spcPts val="0"/>
              </a:spcAft>
              <a:buNone/>
              <a:defRPr/>
            </a:pPr>
            <a:endParaRPr lang="de-CH" sz="1800" b="1" dirty="0">
              <a:latin typeface="Arial" pitchFamily="34" charset="0"/>
              <a:cs typeface="Arial" pitchFamily="34" charset="0"/>
            </a:endParaRPr>
          </a:p>
          <a:p>
            <a:pPr marL="0" indent="0" fontAlgn="auto">
              <a:spcAft>
                <a:spcPts val="0"/>
              </a:spcAft>
              <a:buFont typeface="Arial" pitchFamily="34" charset="0"/>
              <a:buNone/>
              <a:tabLst>
                <a:tab pos="2686050" algn="l"/>
              </a:tabLst>
              <a:defRPr/>
            </a:pPr>
            <a:endParaRPr lang="de-CH" sz="2000" dirty="0">
              <a:latin typeface="Arial" pitchFamily="34" charset="0"/>
              <a:cs typeface="Arial" pitchFamily="34" charset="0"/>
            </a:endParaRPr>
          </a:p>
          <a:p>
            <a:pPr marL="0" indent="0" fontAlgn="auto">
              <a:spcAft>
                <a:spcPts val="0"/>
              </a:spcAft>
              <a:buFont typeface="Arial" pitchFamily="34" charset="0"/>
              <a:buNone/>
              <a:tabLst>
                <a:tab pos="1433513" algn="l"/>
              </a:tabLst>
              <a:defRPr/>
            </a:pPr>
            <a:endParaRPr lang="de-CH" sz="2000" dirty="0">
              <a:latin typeface="Arial" pitchFamily="34" charset="0"/>
              <a:cs typeface="Arial" pitchFamily="34" charset="0"/>
              <a:sym typeface="Wingdings" pitchFamily="2" charset="2"/>
            </a:endParaRPr>
          </a:p>
        </p:txBody>
      </p:sp>
      <p:sp>
        <p:nvSpPr>
          <p:cNvPr id="24581"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C93FCD6F-9756-B536-5E6C-B5454C497663}"/>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F4D28CDF-1D0D-E8A9-6349-389089183F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algn="l"/>
            <a:r>
              <a:rPr lang="de-CH" sz="3000" b="1" dirty="0">
                <a:latin typeface="Arial" charset="0"/>
                <a:cs typeface="Arial" charset="0"/>
              </a:rPr>
              <a:t>AGS: Unterrichtsinhalte am BGS, Chur</a:t>
            </a:r>
          </a:p>
        </p:txBody>
      </p:sp>
      <p:sp>
        <p:nvSpPr>
          <p:cNvPr id="3" name="Inhaltsplatzhalter 2"/>
          <p:cNvSpPr>
            <a:spLocks noGrp="1"/>
          </p:cNvSpPr>
          <p:nvPr>
            <p:ph idx="1"/>
          </p:nvPr>
        </p:nvSpPr>
        <p:spPr>
          <a:xfrm>
            <a:off x="468313" y="1556792"/>
            <a:ext cx="8352159" cy="4525963"/>
          </a:xfrm>
        </p:spPr>
        <p:txBody>
          <a:bodyPr>
            <a:normAutofit/>
          </a:bodyPr>
          <a:lstStyle/>
          <a:p>
            <a:pPr marL="0" indent="0">
              <a:buFont typeface="Arial" charset="0"/>
              <a:buNone/>
            </a:pPr>
            <a:r>
              <a:rPr lang="de-CH" sz="2000" b="1" dirty="0">
                <a:latin typeface="Arial" charset="0"/>
                <a:cs typeface="Arial" charset="0"/>
              </a:rPr>
              <a:t>Berufskundeunterricht</a:t>
            </a:r>
          </a:p>
          <a:p>
            <a:pPr marL="0" indent="0">
              <a:buClr>
                <a:srgbClr val="C00000"/>
              </a:buClr>
              <a:buNone/>
            </a:pPr>
            <a:r>
              <a:rPr lang="de-CH" sz="1600" dirty="0">
                <a:latin typeface="Arial" charset="0"/>
                <a:cs typeface="Arial" charset="0"/>
              </a:rPr>
              <a:t>Die Lerninhalte des BKU richten sich nach den 6 Kompetenzbereichen aus der Bildungs-verordnung.</a:t>
            </a:r>
          </a:p>
          <a:p>
            <a:pPr marL="0" indent="0">
              <a:buFont typeface="Arial" charset="0"/>
              <a:buNone/>
            </a:pPr>
            <a:endParaRPr lang="de-CH" sz="2000" b="1" dirty="0">
              <a:latin typeface="Arial" charset="0"/>
              <a:cs typeface="Arial" charset="0"/>
            </a:endParaRPr>
          </a:p>
          <a:p>
            <a:pPr marL="0" indent="0">
              <a:buFont typeface="Arial" charset="0"/>
              <a:buNone/>
            </a:pPr>
            <a:r>
              <a:rPr lang="de-CH" sz="2000" b="1" dirty="0">
                <a:latin typeface="Arial" charset="0"/>
                <a:cs typeface="Arial" charset="0"/>
              </a:rPr>
              <a:t>Allgemeinbildender Unterricht</a:t>
            </a:r>
          </a:p>
          <a:p>
            <a:pPr marL="0" indent="0">
              <a:buFont typeface="Arial" charset="0"/>
              <a:buNone/>
            </a:pPr>
            <a:endParaRPr lang="de-CH" sz="2000" b="1" dirty="0">
              <a:latin typeface="Arial" charset="0"/>
              <a:cs typeface="Arial" charset="0"/>
            </a:endParaRPr>
          </a:p>
          <a:p>
            <a:pPr marL="0" indent="0">
              <a:buFont typeface="Arial" charset="0"/>
              <a:buNone/>
            </a:pPr>
            <a:r>
              <a:rPr lang="de-CH" sz="2000" b="1" dirty="0">
                <a:latin typeface="Arial" charset="0"/>
                <a:cs typeface="Arial" charset="0"/>
              </a:rPr>
              <a:t>Turnen und Sport</a:t>
            </a:r>
          </a:p>
          <a:p>
            <a:pPr marL="0" indent="0">
              <a:buFont typeface="Arial" charset="0"/>
              <a:buNone/>
            </a:pPr>
            <a:endParaRPr lang="de-CH" sz="2000" b="1" dirty="0">
              <a:latin typeface="Arial" charset="0"/>
              <a:cs typeface="Arial" charset="0"/>
            </a:endParaRPr>
          </a:p>
          <a:p>
            <a:pPr marL="0" indent="0">
              <a:buFont typeface="Arial" charset="0"/>
              <a:buNone/>
            </a:pPr>
            <a:r>
              <a:rPr lang="de-CH" sz="2000" b="1" dirty="0">
                <a:latin typeface="Arial" charset="0"/>
                <a:cs typeface="Arial" charset="0"/>
              </a:rPr>
              <a:t>Fachkundige individuelle Begleitung (</a:t>
            </a:r>
            <a:r>
              <a:rPr lang="de-CH" sz="2000" b="1" dirty="0" err="1">
                <a:latin typeface="Arial" charset="0"/>
                <a:cs typeface="Arial" charset="0"/>
              </a:rPr>
              <a:t>FiB</a:t>
            </a:r>
            <a:r>
              <a:rPr lang="de-CH" sz="2000" b="1" dirty="0">
                <a:latin typeface="Arial" charset="0"/>
                <a:cs typeface="Arial" charset="0"/>
              </a:rPr>
              <a:t>)</a:t>
            </a:r>
          </a:p>
        </p:txBody>
      </p:sp>
      <p:sp>
        <p:nvSpPr>
          <p:cNvPr id="32773"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81BF20F8-5F0E-5702-E973-3A7CBE9C19EF}"/>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DBB9715E-67A5-A1AD-C305-EE6684315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algn="l"/>
            <a:r>
              <a:rPr lang="de-CH" sz="3000" b="1" dirty="0">
                <a:latin typeface="Arial" charset="0"/>
                <a:cs typeface="Arial" charset="0"/>
              </a:rPr>
              <a:t>AGS: Perspektiven</a:t>
            </a:r>
          </a:p>
        </p:txBody>
      </p:sp>
      <p:sp>
        <p:nvSpPr>
          <p:cNvPr id="3" name="Inhaltsplatzhalter 2"/>
          <p:cNvSpPr>
            <a:spLocks noGrp="1"/>
          </p:cNvSpPr>
          <p:nvPr>
            <p:ph idx="1"/>
          </p:nvPr>
        </p:nvSpPr>
        <p:spPr>
          <a:xfrm>
            <a:off x="468313" y="1556792"/>
            <a:ext cx="8424167" cy="4525963"/>
          </a:xfrm>
        </p:spPr>
        <p:txBody>
          <a:bodyPr>
            <a:normAutofit/>
          </a:bodyPr>
          <a:lstStyle/>
          <a:p>
            <a:pPr>
              <a:buFont typeface="Wingdings" panose="05000000000000000000" pitchFamily="2" charset="2"/>
              <a:buChar char="§"/>
            </a:pPr>
            <a:r>
              <a:rPr lang="de-CH" sz="2000" dirty="0">
                <a:solidFill>
                  <a:srgbClr val="AED055"/>
                </a:solidFill>
                <a:latin typeface="Arial" charset="0"/>
                <a:cs typeface="Arial" charset="0"/>
              </a:rPr>
              <a:t>Berufsfrau/-mann sein</a:t>
            </a:r>
          </a:p>
          <a:p>
            <a:pPr marL="0" indent="0">
              <a:buFont typeface="Arial" charset="0"/>
              <a:buNone/>
            </a:pPr>
            <a:endParaRPr lang="de-CH" sz="2000" dirty="0">
              <a:latin typeface="Arial" charset="0"/>
              <a:cs typeface="Arial" charset="0"/>
            </a:endParaRPr>
          </a:p>
          <a:p>
            <a:pPr marL="0" indent="0">
              <a:buFont typeface="Arial" charset="0"/>
              <a:buNone/>
            </a:pPr>
            <a:endParaRPr lang="de-CH" sz="2000" dirty="0">
              <a:latin typeface="Arial" charset="0"/>
              <a:cs typeface="Arial" charset="0"/>
            </a:endParaRPr>
          </a:p>
          <a:p>
            <a:pPr marL="0" indent="0">
              <a:buFont typeface="Arial" charset="0"/>
              <a:buNone/>
            </a:pPr>
            <a:r>
              <a:rPr lang="de-CH" sz="2000" dirty="0">
                <a:latin typeface="Arial" charset="0"/>
                <a:cs typeface="Arial" charset="0"/>
              </a:rPr>
              <a:t>Bei vorhandenem Interesse und entsprechender Eignung:</a:t>
            </a:r>
          </a:p>
          <a:p>
            <a:r>
              <a:rPr lang="de-CH" sz="2000" dirty="0">
                <a:solidFill>
                  <a:srgbClr val="AED055"/>
                </a:solidFill>
                <a:latin typeface="Arial" charset="0"/>
                <a:cs typeface="Arial" charset="0"/>
              </a:rPr>
              <a:t>EFZ Fachperson Gesundheit </a:t>
            </a:r>
            <a:r>
              <a:rPr lang="de-CH" sz="2000" dirty="0" err="1">
                <a:solidFill>
                  <a:srgbClr val="AED055"/>
                </a:solidFill>
                <a:latin typeface="Arial" charset="0"/>
                <a:cs typeface="Arial" charset="0"/>
              </a:rPr>
              <a:t>FaGe</a:t>
            </a:r>
            <a:r>
              <a:rPr lang="de-CH" sz="2000" dirty="0">
                <a:solidFill>
                  <a:srgbClr val="AED055"/>
                </a:solidFill>
                <a:latin typeface="Arial" charset="0"/>
                <a:cs typeface="Arial" charset="0"/>
              </a:rPr>
              <a:t> oder Fachperson Betreuung </a:t>
            </a:r>
            <a:r>
              <a:rPr lang="de-CH" sz="2000" dirty="0" err="1">
                <a:solidFill>
                  <a:srgbClr val="AED055"/>
                </a:solidFill>
                <a:latin typeface="Arial" charset="0"/>
                <a:cs typeface="Arial" charset="0"/>
              </a:rPr>
              <a:t>FaBe</a:t>
            </a:r>
            <a:endParaRPr lang="de-CH" sz="2000" dirty="0">
              <a:solidFill>
                <a:srgbClr val="AED055"/>
              </a:solidFill>
              <a:latin typeface="Arial" charset="0"/>
              <a:cs typeface="Arial" charset="0"/>
            </a:endParaRPr>
          </a:p>
        </p:txBody>
      </p:sp>
      <p:sp>
        <p:nvSpPr>
          <p:cNvPr id="32773"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BF3E22EE-6615-FDE3-74FD-975146808839}"/>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3771ABD2-CEDF-A88C-09EC-2E935BF7EB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76236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pPr algn="l"/>
            <a:r>
              <a:rPr lang="de-CH" sz="3000" b="1" dirty="0">
                <a:solidFill>
                  <a:srgbClr val="AED055"/>
                </a:solidFill>
                <a:latin typeface="Arial" charset="0"/>
                <a:cs typeface="Arial" charset="0"/>
              </a:rPr>
              <a:t>Stiftung Muster</a:t>
            </a:r>
          </a:p>
        </p:txBody>
      </p:sp>
      <p:sp>
        <p:nvSpPr>
          <p:cNvPr id="36866" name="Inhaltsplatzhalter 2"/>
          <p:cNvSpPr>
            <a:spLocks noGrp="1"/>
          </p:cNvSpPr>
          <p:nvPr>
            <p:ph idx="1"/>
          </p:nvPr>
        </p:nvSpPr>
        <p:spPr/>
        <p:txBody>
          <a:bodyPr/>
          <a:lstStyle/>
          <a:p>
            <a:pPr marL="0" indent="0">
              <a:buFont typeface="Arial" charset="0"/>
              <a:buNone/>
            </a:pPr>
            <a:r>
              <a:rPr lang="de-CH" sz="2000" b="1" dirty="0">
                <a:latin typeface="Arial" charset="0"/>
                <a:cs typeface="Arial" charset="0"/>
              </a:rPr>
              <a:t>Ausbildung in verschiedenen Einsatzbereichen</a:t>
            </a:r>
          </a:p>
          <a:p>
            <a:pPr marL="0" indent="0">
              <a:buFont typeface="Arial" charset="0"/>
              <a:buNone/>
            </a:pPr>
            <a:endParaRPr lang="de-CH" sz="2000" dirty="0">
              <a:latin typeface="Arial" charset="0"/>
              <a:cs typeface="Arial" charset="0"/>
            </a:endParaRPr>
          </a:p>
          <a:p>
            <a:pPr marL="0" indent="0">
              <a:buFont typeface="Arial" charset="0"/>
              <a:buNone/>
            </a:pPr>
            <a:r>
              <a:rPr lang="de-CH" sz="2000" dirty="0">
                <a:latin typeface="Arial" charset="0"/>
                <a:cs typeface="Arial" charset="0"/>
              </a:rPr>
              <a:t>Während der Lehrzeit sind Lernende </a:t>
            </a:r>
            <a:r>
              <a:rPr lang="de-CH" sz="2000" dirty="0" err="1">
                <a:latin typeface="Arial" charset="0"/>
                <a:cs typeface="Arial" charset="0"/>
              </a:rPr>
              <a:t>FaBe</a:t>
            </a:r>
            <a:r>
              <a:rPr lang="de-CH" sz="2000" dirty="0">
                <a:latin typeface="Arial" charset="0"/>
                <a:cs typeface="Arial" charset="0"/>
              </a:rPr>
              <a:t> / AGS bei uns in folgenden Bereichen / Abteilungen tätig:</a:t>
            </a:r>
          </a:p>
          <a:p>
            <a:pPr marL="263525" lvl="1" indent="-263525">
              <a:buFont typeface="Wingdings" pitchFamily="2" charset="2"/>
              <a:buChar char="§"/>
            </a:pPr>
            <a:r>
              <a:rPr lang="de-CH" sz="2000" dirty="0">
                <a:solidFill>
                  <a:srgbClr val="AED055"/>
                </a:solidFill>
                <a:latin typeface="Arial" charset="0"/>
                <a:cs typeface="Arial" charset="0"/>
              </a:rPr>
              <a:t>{Bitte eintragen}</a:t>
            </a:r>
          </a:p>
          <a:p>
            <a:pPr marL="0" indent="0">
              <a:buFont typeface="Arial" charset="0"/>
              <a:buNone/>
            </a:pPr>
            <a:endParaRPr lang="de-CH" sz="2000" b="1" dirty="0">
              <a:latin typeface="Arial" charset="0"/>
              <a:cs typeface="Arial" charset="0"/>
            </a:endParaRPr>
          </a:p>
          <a:p>
            <a:pPr marL="0" indent="0">
              <a:buFont typeface="Arial" charset="0"/>
              <a:buNone/>
            </a:pPr>
            <a:endParaRPr lang="de-CH" sz="2000" dirty="0">
              <a:latin typeface="Arial" charset="0"/>
              <a:cs typeface="Arial" charset="0"/>
            </a:endParaRPr>
          </a:p>
          <a:p>
            <a:pPr marL="0" indent="0">
              <a:buFont typeface="Arial" charset="0"/>
              <a:buNone/>
            </a:pPr>
            <a:endParaRPr lang="de-CH" sz="2000" b="1" dirty="0">
              <a:latin typeface="Arial" charset="0"/>
              <a:cs typeface="Arial" charset="0"/>
            </a:endParaRPr>
          </a:p>
          <a:p>
            <a:pPr marL="0" indent="0">
              <a:buFont typeface="Arial" charset="0"/>
              <a:buNone/>
            </a:pPr>
            <a:endParaRPr lang="de-CH" sz="2000" dirty="0">
              <a:latin typeface="Arial" charset="0"/>
              <a:cs typeface="Arial" charset="0"/>
            </a:endParaRPr>
          </a:p>
          <a:p>
            <a:pPr marL="0" indent="0">
              <a:buFont typeface="Arial" charset="0"/>
              <a:buNone/>
            </a:pPr>
            <a:endParaRPr lang="de-CH" sz="2000" dirty="0">
              <a:latin typeface="Arial" charset="0"/>
              <a:cs typeface="Arial" charset="0"/>
            </a:endParaRPr>
          </a:p>
          <a:p>
            <a:pPr marL="0" indent="0">
              <a:buFont typeface="Arial" charset="0"/>
              <a:buNone/>
            </a:pPr>
            <a:endParaRPr lang="de-CH" sz="2000" dirty="0">
              <a:latin typeface="Arial" charset="0"/>
              <a:cs typeface="Arial" charset="0"/>
              <a:sym typeface="Wingdings" pitchFamily="2" charset="2"/>
            </a:endParaRPr>
          </a:p>
        </p:txBody>
      </p:sp>
      <p:sp>
        <p:nvSpPr>
          <p:cNvPr id="3686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0F26303C-C336-B872-39C4-B81978B9D46D}"/>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78411E7C-719E-CABB-7FB8-5AAA4831DE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p:txBody>
          <a:bodyPr/>
          <a:lstStyle/>
          <a:p>
            <a:pPr algn="l"/>
            <a:r>
              <a:rPr lang="de-CH" sz="3000" b="1" dirty="0">
                <a:solidFill>
                  <a:srgbClr val="AED055"/>
                </a:solidFill>
                <a:latin typeface="Arial" charset="0"/>
                <a:cs typeface="Arial" charset="0"/>
              </a:rPr>
              <a:t>Stiftung Muster</a:t>
            </a:r>
          </a:p>
        </p:txBody>
      </p:sp>
      <p:sp>
        <p:nvSpPr>
          <p:cNvPr id="38914" name="Inhaltsplatzhalter 2"/>
          <p:cNvSpPr>
            <a:spLocks noGrp="1"/>
          </p:cNvSpPr>
          <p:nvPr>
            <p:ph idx="1"/>
          </p:nvPr>
        </p:nvSpPr>
        <p:spPr>
          <a:xfrm>
            <a:off x="457200" y="1600200"/>
            <a:ext cx="8291264" cy="4525963"/>
          </a:xfrm>
        </p:spPr>
        <p:txBody>
          <a:bodyPr/>
          <a:lstStyle/>
          <a:p>
            <a:pPr marL="0" indent="0">
              <a:buFont typeface="Arial" charset="0"/>
              <a:buNone/>
            </a:pPr>
            <a:r>
              <a:rPr lang="de-CH" sz="2000" b="1" dirty="0">
                <a:latin typeface="Arial" charset="0"/>
                <a:cs typeface="Arial" charset="0"/>
              </a:rPr>
              <a:t>Begleitung und Beurteilung während der Ausbildung</a:t>
            </a:r>
          </a:p>
          <a:p>
            <a:pPr marL="0" indent="0">
              <a:buFont typeface="Arial" charset="0"/>
              <a:buNone/>
            </a:pPr>
            <a:endParaRPr lang="de-CH" sz="2000" dirty="0">
              <a:solidFill>
                <a:srgbClr val="FF0000"/>
              </a:solidFill>
              <a:latin typeface="Arial" charset="0"/>
              <a:cs typeface="Arial" charset="0"/>
            </a:endParaRPr>
          </a:p>
          <a:p>
            <a:pPr marL="0" indent="0">
              <a:buFont typeface="Arial" charset="0"/>
              <a:buNone/>
            </a:pPr>
            <a:r>
              <a:rPr lang="de-CH" sz="2000" dirty="0">
                <a:latin typeface="Arial" charset="0"/>
                <a:cs typeface="Arial" charset="0"/>
              </a:rPr>
              <a:t>Die Lernenden werden während ihrer Ausbildung begleitet durch</a:t>
            </a:r>
          </a:p>
          <a:p>
            <a:pPr marL="263525" lvl="1" indent="-263525">
              <a:buClr>
                <a:srgbClr val="AED055"/>
              </a:buClr>
              <a:buFont typeface="Wingdings" pitchFamily="2" charset="2"/>
              <a:buChar char="§"/>
            </a:pPr>
            <a:r>
              <a:rPr lang="de-CH" sz="2000" dirty="0">
                <a:latin typeface="Arial" charset="0"/>
                <a:cs typeface="Arial" charset="0"/>
              </a:rPr>
              <a:t>die verantwortliche Berufsbildnerin</a:t>
            </a:r>
          </a:p>
          <a:p>
            <a:pPr marL="263525" lvl="1" indent="-263525">
              <a:buClr>
                <a:srgbClr val="AED055"/>
              </a:buClr>
              <a:buFont typeface="Wingdings" pitchFamily="2" charset="2"/>
              <a:buChar char="§"/>
            </a:pPr>
            <a:r>
              <a:rPr lang="de-CH" sz="2000" dirty="0">
                <a:solidFill>
                  <a:srgbClr val="AED055"/>
                </a:solidFill>
                <a:latin typeface="Arial" charset="0"/>
                <a:cs typeface="Arial" charset="0"/>
              </a:rPr>
              <a:t>{Bitte ergänzen}</a:t>
            </a:r>
          </a:p>
          <a:p>
            <a:pPr marL="0" indent="0">
              <a:buFont typeface="Arial" charset="0"/>
              <a:buNone/>
            </a:pPr>
            <a:endParaRPr lang="de-CH" sz="2000" dirty="0">
              <a:solidFill>
                <a:srgbClr val="FF0000"/>
              </a:solidFill>
              <a:latin typeface="Arial" charset="0"/>
              <a:cs typeface="Arial" charset="0"/>
            </a:endParaRPr>
          </a:p>
          <a:p>
            <a:pPr marL="0" indent="0">
              <a:buFont typeface="Arial" charset="0"/>
              <a:buNone/>
            </a:pPr>
            <a:r>
              <a:rPr lang="de-CH" sz="2000" dirty="0">
                <a:latin typeface="Arial" charset="0"/>
                <a:cs typeface="Arial" charset="0"/>
              </a:rPr>
              <a:t>Hilfsmittel für das Lernen in der Praxis:</a:t>
            </a:r>
          </a:p>
          <a:p>
            <a:pPr marL="263525" lvl="1" indent="-263525">
              <a:buClr>
                <a:srgbClr val="AED055"/>
              </a:buClr>
              <a:buFont typeface="Wingdings" pitchFamily="2" charset="2"/>
              <a:buChar char="§"/>
            </a:pPr>
            <a:r>
              <a:rPr lang="de-CH" sz="2000" dirty="0">
                <a:latin typeface="Arial" charset="0"/>
                <a:cs typeface="Arial" charset="0"/>
              </a:rPr>
              <a:t>Ausbildungshandbuch mit Modell-Lehrgang</a:t>
            </a:r>
          </a:p>
          <a:p>
            <a:pPr marL="263525" lvl="1" indent="-263525">
              <a:buClr>
                <a:srgbClr val="AED055"/>
              </a:buClr>
              <a:buFont typeface="Wingdings" pitchFamily="2" charset="2"/>
              <a:buChar char="§"/>
            </a:pPr>
            <a:r>
              <a:rPr lang="de-CH" sz="2000" dirty="0">
                <a:latin typeface="Arial" charset="0"/>
                <a:cs typeface="Arial" charset="0"/>
              </a:rPr>
              <a:t>Lerntagebuch</a:t>
            </a:r>
          </a:p>
          <a:p>
            <a:pPr marL="263525" lvl="1" indent="-263525">
              <a:buClr>
                <a:srgbClr val="AED055"/>
              </a:buClr>
              <a:buFont typeface="Wingdings" pitchFamily="2" charset="2"/>
              <a:buChar char="§"/>
            </a:pPr>
            <a:r>
              <a:rPr lang="de-CH" sz="2000" dirty="0">
                <a:latin typeface="Arial" charset="0"/>
                <a:cs typeface="Arial" charset="0"/>
              </a:rPr>
              <a:t>Bildungsberichte</a:t>
            </a:r>
          </a:p>
          <a:p>
            <a:pPr marL="0" indent="0">
              <a:buFont typeface="Arial" charset="0"/>
              <a:buNone/>
            </a:pPr>
            <a:endParaRPr lang="de-CH" sz="2000" b="1" dirty="0">
              <a:latin typeface="Arial" charset="0"/>
              <a:cs typeface="Arial" charset="0"/>
            </a:endParaRPr>
          </a:p>
          <a:p>
            <a:pPr marL="0" indent="0">
              <a:buFont typeface="Arial" charset="0"/>
              <a:buNone/>
            </a:pPr>
            <a:endParaRPr lang="de-CH" sz="2400" b="1" dirty="0">
              <a:latin typeface="Arial" charset="0"/>
              <a:cs typeface="Arial" charset="0"/>
            </a:endParaRPr>
          </a:p>
        </p:txBody>
      </p:sp>
      <p:sp>
        <p:nvSpPr>
          <p:cNvPr id="38917"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AA147EA8-0CC6-3532-57BB-4E129BEDCE8C}"/>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23536191-E738-0859-4832-193EACE9D3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pPr algn="l"/>
            <a:r>
              <a:rPr lang="de-CH" sz="3000" b="1" dirty="0">
                <a:solidFill>
                  <a:srgbClr val="AED055"/>
                </a:solidFill>
                <a:latin typeface="Arial" charset="0"/>
                <a:cs typeface="Arial" charset="0"/>
              </a:rPr>
              <a:t>Stiftung Muster</a:t>
            </a:r>
          </a:p>
        </p:txBody>
      </p:sp>
      <p:sp>
        <p:nvSpPr>
          <p:cNvPr id="40962" name="Inhaltsplatzhalter 2"/>
          <p:cNvSpPr>
            <a:spLocks noGrp="1"/>
          </p:cNvSpPr>
          <p:nvPr>
            <p:ph idx="1"/>
          </p:nvPr>
        </p:nvSpPr>
        <p:spPr/>
        <p:txBody>
          <a:bodyPr/>
          <a:lstStyle/>
          <a:p>
            <a:pPr marL="0" indent="0">
              <a:buFont typeface="Arial" charset="0"/>
              <a:buNone/>
            </a:pPr>
            <a:r>
              <a:rPr lang="de-CH" sz="2000" b="1" dirty="0">
                <a:latin typeface="Arial" charset="0"/>
                <a:cs typeface="Arial" charset="0"/>
              </a:rPr>
              <a:t>Ansprechpersonen für Lernende und Eltern</a:t>
            </a:r>
          </a:p>
          <a:p>
            <a:pPr marL="0" indent="0">
              <a:buFont typeface="Arial" charset="0"/>
              <a:buNone/>
            </a:pPr>
            <a:endParaRPr lang="de-CH" sz="2000" b="1" dirty="0">
              <a:latin typeface="Arial" charset="0"/>
              <a:cs typeface="Arial" charset="0"/>
            </a:endParaRPr>
          </a:p>
          <a:p>
            <a:pPr marL="263525" lvl="1" indent="-263525">
              <a:buClr>
                <a:srgbClr val="AED055"/>
              </a:buClr>
              <a:buFont typeface="Wingdings" pitchFamily="2" charset="2"/>
              <a:buChar char="§"/>
            </a:pPr>
            <a:r>
              <a:rPr lang="de-CH" sz="2000" dirty="0">
                <a:latin typeface="Arial" charset="0"/>
                <a:cs typeface="Arial" charset="0"/>
              </a:rPr>
              <a:t>Berufsbildner/in im Lehrbetrieb</a:t>
            </a:r>
          </a:p>
          <a:p>
            <a:pPr marL="263525" lvl="1" indent="-263525">
              <a:buClr>
                <a:srgbClr val="AED055"/>
              </a:buClr>
              <a:buFont typeface="Wingdings" pitchFamily="2" charset="2"/>
              <a:buChar char="§"/>
            </a:pPr>
            <a:r>
              <a:rPr lang="de-CH" sz="2000" dirty="0">
                <a:latin typeface="Arial" charset="0"/>
                <a:cs typeface="Arial" charset="0"/>
              </a:rPr>
              <a:t>Lehrpersonen der Berufsfachschule</a:t>
            </a:r>
          </a:p>
          <a:p>
            <a:pPr marL="263525" lvl="1" indent="-263525">
              <a:buClr>
                <a:srgbClr val="AED055"/>
              </a:buClr>
              <a:buFont typeface="Wingdings" pitchFamily="2" charset="2"/>
              <a:buChar char="§"/>
            </a:pPr>
            <a:r>
              <a:rPr lang="de-CH" sz="2000" dirty="0">
                <a:latin typeface="Arial" charset="0"/>
                <a:cs typeface="Arial" charset="0"/>
              </a:rPr>
              <a:t>Amt für Berufsbildung Graubünden</a:t>
            </a:r>
          </a:p>
        </p:txBody>
      </p:sp>
      <p:sp>
        <p:nvSpPr>
          <p:cNvPr id="40965"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40968" name="AutoShape 8" descr="Kontaktstellen"/>
          <p:cNvSpPr>
            <a:spLocks noChangeAspect="1" noChangeArrowheads="1"/>
          </p:cNvSpPr>
          <p:nvPr/>
        </p:nvSpPr>
        <p:spPr bwMode="auto">
          <a:xfrm>
            <a:off x="144463" y="46038"/>
            <a:ext cx="8220075" cy="2286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de-CH"/>
          </a:p>
        </p:txBody>
      </p:sp>
      <p:sp>
        <p:nvSpPr>
          <p:cNvPr id="40970" name="AutoShape 10" descr="Kontaktstellen"/>
          <p:cNvSpPr>
            <a:spLocks noChangeAspect="1" noChangeArrowheads="1"/>
          </p:cNvSpPr>
          <p:nvPr/>
        </p:nvSpPr>
        <p:spPr bwMode="auto">
          <a:xfrm>
            <a:off x="144463" y="46038"/>
            <a:ext cx="8220075" cy="2286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de-CH"/>
          </a:p>
        </p:txBody>
      </p:sp>
      <p:sp>
        <p:nvSpPr>
          <p:cNvPr id="10" name="Rectangle 4">
            <a:extLst>
              <a:ext uri="{FF2B5EF4-FFF2-40B4-BE49-F238E27FC236}">
                <a16:creationId xmlns:a16="http://schemas.microsoft.com/office/drawing/2014/main" id="{F10B38FD-5F65-EADA-39B1-399B30C6A6E2}"/>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9DC54CDA-C782-5698-5EE0-CDC228F45E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p:txBody>
          <a:bodyPr/>
          <a:lstStyle/>
          <a:p>
            <a:pPr algn="l"/>
            <a:r>
              <a:rPr lang="de-CH" sz="3000" b="1" dirty="0">
                <a:solidFill>
                  <a:srgbClr val="AED055"/>
                </a:solidFill>
                <a:latin typeface="Arial" charset="0"/>
                <a:cs typeface="Arial" charset="0"/>
              </a:rPr>
              <a:t>Stiftung Muster</a:t>
            </a:r>
          </a:p>
        </p:txBody>
      </p:sp>
      <p:sp>
        <p:nvSpPr>
          <p:cNvPr id="3" name="Inhaltsplatzhalter 2"/>
          <p:cNvSpPr>
            <a:spLocks noGrp="1"/>
          </p:cNvSpPr>
          <p:nvPr>
            <p:ph idx="1"/>
          </p:nvPr>
        </p:nvSpPr>
        <p:spPr>
          <a:xfrm>
            <a:off x="457200" y="1600200"/>
            <a:ext cx="8229600" cy="4277072"/>
          </a:xfrm>
        </p:spPr>
        <p:txBody>
          <a:bodyPr>
            <a:normAutofit/>
          </a:bodyPr>
          <a:lstStyle/>
          <a:p>
            <a:pPr marL="0" indent="0">
              <a:lnSpc>
                <a:spcPct val="90000"/>
              </a:lnSpc>
              <a:spcAft>
                <a:spcPct val="50000"/>
              </a:spcAft>
              <a:buFont typeface="Arial" charset="0"/>
              <a:buNone/>
            </a:pPr>
            <a:r>
              <a:rPr lang="de-CH" sz="2000" b="1" dirty="0">
                <a:latin typeface="Arial" charset="0"/>
                <a:cs typeface="Arial" charset="0"/>
              </a:rPr>
              <a:t>Arbeitszeiten</a:t>
            </a:r>
            <a:endParaRPr lang="de-CH" sz="2000" dirty="0">
              <a:latin typeface="Arial" charset="0"/>
              <a:cs typeface="Arial" charset="0"/>
            </a:endParaRPr>
          </a:p>
          <a:p>
            <a:pPr marL="263525" lvl="1" indent="-263525">
              <a:spcBef>
                <a:spcPct val="0"/>
              </a:spcBef>
              <a:buClr>
                <a:srgbClr val="AED055"/>
              </a:buClr>
              <a:buFont typeface="Wingdings" pitchFamily="2" charset="2"/>
              <a:buChar char="§"/>
            </a:pPr>
            <a:r>
              <a:rPr lang="de-CH" sz="1800" dirty="0">
                <a:latin typeface="Arial" charset="0"/>
                <a:cs typeface="Arial" charset="0"/>
              </a:rPr>
              <a:t>Frühdienst	00.00 - 00.00 Uhr	</a:t>
            </a:r>
            <a:r>
              <a:rPr lang="de-CH" sz="1800" dirty="0">
                <a:solidFill>
                  <a:srgbClr val="AED055"/>
                </a:solidFill>
                <a:latin typeface="Arial" charset="0"/>
                <a:cs typeface="Arial" charset="0"/>
              </a:rPr>
              <a:t>{Betr. Dienste eintragen}</a:t>
            </a:r>
          </a:p>
          <a:p>
            <a:pPr marL="263525" lvl="1" indent="-263525">
              <a:spcBef>
                <a:spcPct val="0"/>
              </a:spcBef>
              <a:buClr>
                <a:srgbClr val="AED055"/>
              </a:buClr>
              <a:buFont typeface="Wingdings" pitchFamily="2" charset="2"/>
              <a:buChar char="§"/>
            </a:pPr>
            <a:r>
              <a:rPr lang="de-CH" sz="1800" dirty="0">
                <a:latin typeface="Arial" charset="0"/>
                <a:cs typeface="Arial" charset="0"/>
              </a:rPr>
              <a:t>Mitteldienst	00.00 - 00.00 Uhr</a:t>
            </a:r>
          </a:p>
          <a:p>
            <a:pPr marL="263525" lvl="1" indent="-263525">
              <a:spcBef>
                <a:spcPct val="0"/>
              </a:spcBef>
              <a:buClr>
                <a:srgbClr val="AED055"/>
              </a:buClr>
              <a:buFont typeface="Wingdings" pitchFamily="2" charset="2"/>
              <a:buChar char="§"/>
            </a:pPr>
            <a:r>
              <a:rPr lang="de-CH" sz="1800" dirty="0">
                <a:latin typeface="Arial" charset="0"/>
                <a:cs typeface="Arial" charset="0"/>
              </a:rPr>
              <a:t>Spätdienst	00.00 - 00.00 Uhr</a:t>
            </a:r>
          </a:p>
          <a:p>
            <a:pPr marL="263525" lvl="1" indent="-263525">
              <a:spcBef>
                <a:spcPct val="0"/>
              </a:spcBef>
              <a:buFont typeface="Wingdings" pitchFamily="2" charset="2"/>
              <a:buChar char="§"/>
            </a:pPr>
            <a:endParaRPr lang="de-CH" sz="1800" dirty="0">
              <a:latin typeface="Arial" charset="0"/>
              <a:cs typeface="Arial" charset="0"/>
            </a:endParaRPr>
          </a:p>
          <a:p>
            <a:pPr marL="0" lvl="1" indent="0">
              <a:spcBef>
                <a:spcPct val="0"/>
              </a:spcBef>
              <a:buFont typeface="Arial" charset="0"/>
              <a:buNone/>
            </a:pPr>
            <a:r>
              <a:rPr lang="de-CH" sz="1800" dirty="0">
                <a:latin typeface="Arial" charset="0"/>
                <a:cs typeface="Arial" charset="0"/>
              </a:rPr>
              <a:t>Einsätze an Wochenenden sowie Feiertagen können zum Berufsalltag  einer ausgelernten </a:t>
            </a:r>
            <a:r>
              <a:rPr lang="de-CH" sz="1800" dirty="0" err="1">
                <a:latin typeface="Arial" charset="0"/>
                <a:cs typeface="Arial" charset="0"/>
              </a:rPr>
              <a:t>FaBe</a:t>
            </a:r>
            <a:r>
              <a:rPr lang="de-CH" sz="1800" dirty="0">
                <a:latin typeface="Arial" charset="0"/>
                <a:cs typeface="Arial" charset="0"/>
              </a:rPr>
              <a:t> / AGS gehören. Bis zum 18. Geburtstag gilt aber die Jugendschutzverordnung. </a:t>
            </a:r>
            <a:endParaRPr lang="de-CH" sz="1800" dirty="0">
              <a:solidFill>
                <a:srgbClr val="FFFF00"/>
              </a:solidFill>
              <a:latin typeface="Arial" charset="0"/>
              <a:cs typeface="Arial" charset="0"/>
            </a:endParaRPr>
          </a:p>
          <a:p>
            <a:pPr marL="263525" lvl="1" indent="-263525">
              <a:spcBef>
                <a:spcPct val="0"/>
              </a:spcBef>
              <a:buFont typeface="Arial" charset="0"/>
              <a:buNone/>
            </a:pPr>
            <a:endParaRPr lang="de-CH" sz="1800" dirty="0">
              <a:latin typeface="Arial" charset="0"/>
              <a:cs typeface="Arial" charset="0"/>
            </a:endParaRPr>
          </a:p>
          <a:p>
            <a:pPr marL="263525" lvl="1" indent="-263525">
              <a:lnSpc>
                <a:spcPct val="90000"/>
              </a:lnSpc>
              <a:spcAft>
                <a:spcPct val="50000"/>
              </a:spcAft>
              <a:buFont typeface="Arial" charset="0"/>
              <a:buNone/>
            </a:pPr>
            <a:r>
              <a:rPr lang="de-CH" sz="1800" b="1" dirty="0">
                <a:latin typeface="Arial" charset="0"/>
                <a:cs typeface="Arial" charset="0"/>
              </a:rPr>
              <a:t>Ferien</a:t>
            </a:r>
          </a:p>
          <a:p>
            <a:pPr marL="0" lvl="1" indent="0">
              <a:lnSpc>
                <a:spcPct val="90000"/>
              </a:lnSpc>
              <a:buFont typeface="Arial" charset="0"/>
              <a:buNone/>
            </a:pPr>
            <a:r>
              <a:rPr lang="de-CH" sz="1800" dirty="0">
                <a:latin typeface="Arial" charset="0"/>
                <a:cs typeface="Arial" charset="0"/>
              </a:rPr>
              <a:t>Die Lernenden haben bis zum 20. Geburtstag Anspruch auf 5 Wochen Ferien. </a:t>
            </a:r>
            <a:r>
              <a:rPr lang="de-CH" sz="1800" dirty="0">
                <a:solidFill>
                  <a:srgbClr val="AED055"/>
                </a:solidFill>
                <a:latin typeface="Arial" charset="0"/>
                <a:cs typeface="Arial" charset="0"/>
              </a:rPr>
              <a:t>{= Minimum. Mit Personalreglement vergleichen}</a:t>
            </a:r>
          </a:p>
        </p:txBody>
      </p:sp>
      <p:sp>
        <p:nvSpPr>
          <p:cNvPr id="43013"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28F799F0-D6E7-8645-4AEE-832419FB4B9E}"/>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6DFB1811-2A05-BF52-1224-61DCEB5BE6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lstStyle/>
          <a:p>
            <a:pPr algn="l"/>
            <a:r>
              <a:rPr lang="de-CH" sz="3000" b="1" dirty="0">
                <a:solidFill>
                  <a:srgbClr val="AED055"/>
                </a:solidFill>
                <a:latin typeface="Arial" charset="0"/>
                <a:cs typeface="Arial" charset="0"/>
              </a:rPr>
              <a:t>Stiftung Muster</a:t>
            </a:r>
          </a:p>
        </p:txBody>
      </p:sp>
      <p:sp>
        <p:nvSpPr>
          <p:cNvPr id="3" name="Inhaltsplatzhalter 2"/>
          <p:cNvSpPr>
            <a:spLocks noGrp="1"/>
          </p:cNvSpPr>
          <p:nvPr>
            <p:ph idx="1"/>
          </p:nvPr>
        </p:nvSpPr>
        <p:spPr/>
        <p:txBody>
          <a:bodyPr>
            <a:normAutofit/>
          </a:bodyPr>
          <a:lstStyle/>
          <a:p>
            <a:pPr marL="0" indent="0">
              <a:buFont typeface="Arial" charset="0"/>
              <a:buNone/>
            </a:pPr>
            <a:r>
              <a:rPr lang="de-CH" sz="2000" b="1" dirty="0">
                <a:latin typeface="Arial" charset="0"/>
                <a:cs typeface="Arial" charset="0"/>
              </a:rPr>
              <a:t>Unterkunft</a:t>
            </a:r>
            <a:endParaRPr lang="de-CH" sz="2000" b="1" i="1" dirty="0">
              <a:latin typeface="Arial" charset="0"/>
              <a:cs typeface="Arial" charset="0"/>
            </a:endParaRPr>
          </a:p>
          <a:p>
            <a:pPr marL="263525" lvl="1" indent="-263525">
              <a:buClr>
                <a:srgbClr val="AED055"/>
              </a:buClr>
              <a:buFont typeface="Wingdings" pitchFamily="2" charset="2"/>
              <a:buChar char="§"/>
            </a:pPr>
            <a:r>
              <a:rPr lang="de-CH" sz="2000" dirty="0">
                <a:latin typeface="Arial" charset="0"/>
                <a:cs typeface="Arial" charset="0"/>
              </a:rPr>
              <a:t>Stellt Lehrbetrieb Personalzimmer zur Verfügung? Kosten? Muss Unterkunft selbstständig organisiert werden.</a:t>
            </a:r>
          </a:p>
          <a:p>
            <a:pPr marL="263525" lvl="1" indent="-263525">
              <a:buFont typeface="Wingdings" pitchFamily="2" charset="2"/>
              <a:buNone/>
            </a:pPr>
            <a:r>
              <a:rPr lang="de-CH" sz="2000" dirty="0">
                <a:solidFill>
                  <a:srgbClr val="AED055"/>
                </a:solidFill>
                <a:latin typeface="Arial" charset="0"/>
                <a:cs typeface="Arial" charset="0"/>
              </a:rPr>
              <a:t>{An betr. Bedingungen anpassen}</a:t>
            </a:r>
          </a:p>
          <a:p>
            <a:pPr marL="263525" lvl="1" indent="-263525">
              <a:buFont typeface="Arial" charset="0"/>
              <a:buNone/>
            </a:pPr>
            <a:endParaRPr lang="de-CH" sz="2000" b="1" dirty="0">
              <a:latin typeface="Arial" charset="0"/>
              <a:cs typeface="Arial" charset="0"/>
            </a:endParaRPr>
          </a:p>
          <a:p>
            <a:pPr marL="263525" lvl="1" indent="-263525">
              <a:buFont typeface="Arial" charset="0"/>
              <a:buNone/>
            </a:pPr>
            <a:r>
              <a:rPr lang="de-CH" sz="2000" b="1" dirty="0">
                <a:latin typeface="Arial" charset="0"/>
                <a:cs typeface="Arial" charset="0"/>
              </a:rPr>
              <a:t>Verpflegung</a:t>
            </a:r>
          </a:p>
          <a:p>
            <a:pPr marL="263525" lvl="1" indent="-263525">
              <a:buClr>
                <a:srgbClr val="AED055"/>
              </a:buClr>
              <a:buFont typeface="Wingdings" pitchFamily="2" charset="2"/>
              <a:buChar char="§"/>
            </a:pPr>
            <a:r>
              <a:rPr lang="de-CH" sz="2000" dirty="0">
                <a:latin typeface="Arial" charset="0"/>
                <a:cs typeface="Arial" charset="0"/>
              </a:rPr>
              <a:t>Verpflegung im Betrieb möglich?</a:t>
            </a:r>
          </a:p>
          <a:p>
            <a:pPr marL="263525" lvl="1" indent="-263525">
              <a:buClr>
                <a:srgbClr val="AED055"/>
              </a:buClr>
              <a:buFont typeface="Wingdings" pitchFamily="2" charset="2"/>
              <a:buChar char="§"/>
            </a:pPr>
            <a:r>
              <a:rPr lang="de-CH" sz="2000" dirty="0">
                <a:latin typeface="Arial" charset="0"/>
                <a:cs typeface="Arial" charset="0"/>
              </a:rPr>
              <a:t>Kosten Verpflegung</a:t>
            </a:r>
          </a:p>
          <a:p>
            <a:pPr marL="685800" lvl="2" indent="-285750">
              <a:buClr>
                <a:srgbClr val="AED055"/>
              </a:buClr>
              <a:buFont typeface="Symbol" pitchFamily="18" charset="2"/>
              <a:buChar char="-"/>
              <a:tabLst>
                <a:tab pos="2687638" algn="l"/>
                <a:tab pos="3943350" algn="r"/>
              </a:tabLst>
            </a:pPr>
            <a:r>
              <a:rPr lang="de-CH" sz="2000" dirty="0">
                <a:latin typeface="Arial" charset="0"/>
                <a:cs typeface="Arial" charset="0"/>
              </a:rPr>
              <a:t>Frühstück	CHF	8.00</a:t>
            </a:r>
          </a:p>
          <a:p>
            <a:pPr marL="685800" lvl="2" indent="-285750">
              <a:buClr>
                <a:srgbClr val="AED055"/>
              </a:buClr>
              <a:buFont typeface="Symbol" pitchFamily="18" charset="2"/>
              <a:buChar char="-"/>
              <a:tabLst>
                <a:tab pos="2687638" algn="l"/>
                <a:tab pos="3943350" algn="r"/>
              </a:tabLst>
            </a:pPr>
            <a:r>
              <a:rPr lang="de-CH" sz="2000" dirty="0">
                <a:latin typeface="Arial" charset="0"/>
                <a:cs typeface="Arial" charset="0"/>
              </a:rPr>
              <a:t>Mittagessen	CHF	12.00</a:t>
            </a:r>
          </a:p>
          <a:p>
            <a:pPr marL="685800" lvl="2" indent="-285750">
              <a:buClr>
                <a:srgbClr val="AED055"/>
              </a:buClr>
              <a:buFont typeface="Symbol" pitchFamily="18" charset="2"/>
              <a:buChar char="-"/>
              <a:tabLst>
                <a:tab pos="2687638" algn="l"/>
                <a:tab pos="3943350" algn="r"/>
              </a:tabLst>
            </a:pPr>
            <a:r>
              <a:rPr lang="de-CH" sz="2000" dirty="0">
                <a:latin typeface="Arial" charset="0"/>
                <a:cs typeface="Arial" charset="0"/>
              </a:rPr>
              <a:t>Abendessen	CHF	8.00</a:t>
            </a:r>
          </a:p>
          <a:p>
            <a:pPr marL="263525" lvl="1" indent="-263525">
              <a:buFont typeface="Wingdings" pitchFamily="2" charset="2"/>
              <a:buNone/>
            </a:pPr>
            <a:r>
              <a:rPr lang="de-CH" sz="2000" dirty="0">
                <a:solidFill>
                  <a:srgbClr val="AED055"/>
                </a:solidFill>
                <a:latin typeface="Arial" charset="0"/>
                <a:cs typeface="Arial" charset="0"/>
              </a:rPr>
              <a:t>{An betr. Bedingungen anpassen}</a:t>
            </a:r>
          </a:p>
          <a:p>
            <a:pPr marL="0" indent="0">
              <a:buFont typeface="Arial" charset="0"/>
              <a:buNone/>
            </a:pPr>
            <a:endParaRPr lang="de-CH" sz="2000" dirty="0">
              <a:latin typeface="Arial" charset="0"/>
              <a:cs typeface="Arial" charset="0"/>
            </a:endParaRPr>
          </a:p>
        </p:txBody>
      </p:sp>
      <p:sp>
        <p:nvSpPr>
          <p:cNvPr id="45061"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212AFB3A-BD49-69D0-5709-C44825AC8CFD}"/>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39D7D1B2-60AC-2F4E-170A-AEE7DDCE98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pPr algn="l"/>
            <a:r>
              <a:rPr lang="de-CH" sz="3000" b="1">
                <a:latin typeface="Arial" charset="0"/>
                <a:cs typeface="Arial" charset="0"/>
              </a:rPr>
              <a:t>Entschädigung während der Ausbildung</a:t>
            </a:r>
          </a:p>
        </p:txBody>
      </p:sp>
      <p:sp>
        <p:nvSpPr>
          <p:cNvPr id="3" name="Inhaltsplatzhalter 2"/>
          <p:cNvSpPr>
            <a:spLocks noGrp="1"/>
          </p:cNvSpPr>
          <p:nvPr>
            <p:ph idx="1"/>
          </p:nvPr>
        </p:nvSpPr>
        <p:spPr/>
        <p:txBody>
          <a:bodyPr>
            <a:normAutofit/>
          </a:bodyPr>
          <a:lstStyle/>
          <a:p>
            <a:pPr marL="263525" lvl="1" indent="-263525">
              <a:lnSpc>
                <a:spcPct val="80000"/>
              </a:lnSpc>
              <a:buFont typeface="Wingdings" pitchFamily="2" charset="2"/>
              <a:buNone/>
              <a:tabLst>
                <a:tab pos="2422525" algn="l"/>
                <a:tab pos="3949700" algn="r"/>
              </a:tabLst>
            </a:pPr>
            <a:r>
              <a:rPr lang="de-CH" sz="2000" dirty="0">
                <a:solidFill>
                  <a:srgbClr val="AED055"/>
                </a:solidFill>
                <a:latin typeface="Arial" charset="0"/>
                <a:cs typeface="Arial" charset="0"/>
              </a:rPr>
              <a:t>{Mustertext: An betr. Bedingungen anpassen}</a:t>
            </a:r>
          </a:p>
          <a:p>
            <a:pPr marL="0" indent="0">
              <a:buNone/>
              <a:tabLst>
                <a:tab pos="2422525" algn="l"/>
                <a:tab pos="4038600" algn="r"/>
              </a:tabLst>
            </a:pPr>
            <a:r>
              <a:rPr lang="de-CH" sz="2000" dirty="0">
                <a:latin typeface="Arial" charset="0"/>
                <a:cs typeface="Arial" charset="0"/>
              </a:rPr>
              <a:t>1. Lehrjahr	CHF 	    800.00</a:t>
            </a:r>
          </a:p>
          <a:p>
            <a:pPr marL="0" indent="0">
              <a:buNone/>
              <a:tabLst>
                <a:tab pos="2422525" algn="l"/>
                <a:tab pos="4038600" algn="r"/>
              </a:tabLst>
            </a:pPr>
            <a:r>
              <a:rPr lang="de-CH" sz="2000" dirty="0">
                <a:latin typeface="Arial" charset="0"/>
                <a:cs typeface="Arial" charset="0"/>
              </a:rPr>
              <a:t>2. Lehrjahr	CHF 	 1’000.00</a:t>
            </a:r>
          </a:p>
          <a:p>
            <a:pPr marL="0" indent="0">
              <a:buNone/>
              <a:tabLst>
                <a:tab pos="2422525" algn="l"/>
                <a:tab pos="4038600" algn="r"/>
              </a:tabLst>
            </a:pPr>
            <a:r>
              <a:rPr lang="de-CH" sz="2000" dirty="0">
                <a:latin typeface="Arial" charset="0"/>
                <a:cs typeface="Arial" charset="0"/>
              </a:rPr>
              <a:t>3. Lehrjahr	CHF 	 1’350.00 (ausser AGS)</a:t>
            </a:r>
          </a:p>
          <a:p>
            <a:pPr marL="457200" indent="-457200">
              <a:buFont typeface="Arial" charset="0"/>
              <a:buNone/>
              <a:tabLst>
                <a:tab pos="2422525" algn="l"/>
                <a:tab pos="4038600" algn="r"/>
              </a:tabLst>
            </a:pPr>
            <a:endParaRPr lang="de-CH" sz="2000" dirty="0">
              <a:latin typeface="Arial" charset="0"/>
              <a:cs typeface="Arial" charset="0"/>
            </a:endParaRPr>
          </a:p>
          <a:p>
            <a:pPr marL="457200" indent="-190500">
              <a:buFont typeface="Arial" charset="0"/>
              <a:buNone/>
              <a:tabLst>
                <a:tab pos="2422525" algn="l"/>
                <a:tab pos="3949700" algn="r"/>
              </a:tabLst>
            </a:pPr>
            <a:r>
              <a:rPr lang="de-CH" sz="2000" dirty="0">
                <a:latin typeface="Arial" charset="0"/>
                <a:cs typeface="Arial" charset="0"/>
              </a:rPr>
              <a:t>plus 13. Monatslohn</a:t>
            </a:r>
          </a:p>
          <a:p>
            <a:pPr marL="457200" indent="-457200">
              <a:buFont typeface="Arial" charset="0"/>
              <a:buNone/>
              <a:tabLst>
                <a:tab pos="2422525" algn="l"/>
                <a:tab pos="3949700" algn="r"/>
              </a:tabLst>
            </a:pPr>
            <a:endParaRPr lang="de-CH" sz="2000" dirty="0">
              <a:latin typeface="Arial" charset="0"/>
              <a:cs typeface="Arial" charset="0"/>
            </a:endParaRPr>
          </a:p>
          <a:p>
            <a:pPr marL="457200" indent="-457200">
              <a:buFont typeface="Arial" charset="0"/>
              <a:buNone/>
              <a:tabLst>
                <a:tab pos="2422525" algn="l"/>
                <a:tab pos="3949700" algn="r"/>
              </a:tabLst>
            </a:pPr>
            <a:endParaRPr lang="de-CH" sz="2000" dirty="0">
              <a:latin typeface="Arial" charset="0"/>
              <a:cs typeface="Arial" charset="0"/>
            </a:endParaRPr>
          </a:p>
          <a:p>
            <a:pPr marL="457200" indent="-457200">
              <a:buFont typeface="Arial" charset="0"/>
              <a:buNone/>
              <a:tabLst>
                <a:tab pos="2422525" algn="l"/>
                <a:tab pos="3949700" algn="r"/>
              </a:tabLst>
            </a:pPr>
            <a:endParaRPr lang="de-CH" sz="2000" dirty="0">
              <a:solidFill>
                <a:srgbClr val="CC0000"/>
              </a:solidFill>
              <a:latin typeface="Arial" charset="0"/>
              <a:cs typeface="Arial" charset="0"/>
            </a:endParaRPr>
          </a:p>
          <a:p>
            <a:pPr marL="457200" indent="-457200">
              <a:buFont typeface="Arial" charset="0"/>
              <a:buNone/>
              <a:tabLst>
                <a:tab pos="2422525" algn="l"/>
                <a:tab pos="3949700" algn="r"/>
              </a:tabLst>
            </a:pPr>
            <a:endParaRPr lang="de-CH" sz="2000" dirty="0">
              <a:latin typeface="Arial" charset="0"/>
              <a:cs typeface="Arial" charset="0"/>
            </a:endParaRPr>
          </a:p>
          <a:p>
            <a:pPr marL="457200" indent="-457200">
              <a:buFont typeface="Arial" charset="0"/>
              <a:buNone/>
              <a:tabLst>
                <a:tab pos="2422525" algn="l"/>
                <a:tab pos="3949700" algn="r"/>
              </a:tabLst>
            </a:pPr>
            <a:endParaRPr lang="de-CH" sz="2000" dirty="0">
              <a:latin typeface="Arial" charset="0"/>
              <a:cs typeface="Arial" charset="0"/>
              <a:sym typeface="Wingdings" pitchFamily="2" charset="2"/>
            </a:endParaRPr>
          </a:p>
        </p:txBody>
      </p:sp>
      <p:sp>
        <p:nvSpPr>
          <p:cNvPr id="4710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5877E31D-DA83-B917-D230-117E59F85D66}"/>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96700F95-0737-5BE8-606F-059BBE4A2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Themen</a:t>
            </a:r>
          </a:p>
        </p:txBody>
      </p:sp>
      <p:sp>
        <p:nvSpPr>
          <p:cNvPr id="16386" name="Inhaltsplatzhalter 2"/>
          <p:cNvSpPr>
            <a:spLocks noGrp="1"/>
          </p:cNvSpPr>
          <p:nvPr>
            <p:ph idx="1"/>
          </p:nvPr>
        </p:nvSpPr>
        <p:spPr/>
        <p:txBody>
          <a:bodyPr/>
          <a:lstStyle/>
          <a:p>
            <a:pPr>
              <a:buClr>
                <a:srgbClr val="AED055"/>
              </a:buClr>
              <a:buFont typeface="Wingdings" pitchFamily="2" charset="2"/>
              <a:buChar char="§"/>
            </a:pPr>
            <a:r>
              <a:rPr lang="de-CH" sz="2000" dirty="0">
                <a:latin typeface="Arial" charset="0"/>
                <a:cs typeface="Arial" charset="0"/>
                <a:sym typeface="Wingdings" pitchFamily="2" charset="2"/>
              </a:rPr>
              <a:t>Die Berufe FaBe und AGS  im Porträt</a:t>
            </a:r>
          </a:p>
          <a:p>
            <a:pPr>
              <a:buClr>
                <a:srgbClr val="AED055"/>
              </a:buClr>
              <a:buFont typeface="Wingdings" pitchFamily="2" charset="2"/>
              <a:buChar char="§"/>
            </a:pPr>
            <a:r>
              <a:rPr lang="de-CH" sz="2000" dirty="0">
                <a:latin typeface="Arial" charset="0"/>
                <a:cs typeface="Arial" charset="0"/>
              </a:rPr>
              <a:t>Voraussetzungen</a:t>
            </a:r>
            <a:endParaRPr lang="de-CH" sz="2000" dirty="0">
              <a:latin typeface="Arial" charset="0"/>
              <a:cs typeface="Arial" charset="0"/>
              <a:sym typeface="Wingdings" pitchFamily="2" charset="2"/>
            </a:endParaRPr>
          </a:p>
          <a:p>
            <a:pPr>
              <a:buClr>
                <a:srgbClr val="AED055"/>
              </a:buClr>
              <a:buFont typeface="Wingdings" pitchFamily="2" charset="2"/>
              <a:buChar char="§"/>
            </a:pPr>
            <a:r>
              <a:rPr lang="de-CH" sz="2000" dirty="0">
                <a:latin typeface="Arial" charset="0"/>
                <a:cs typeface="Arial" charset="0"/>
                <a:sym typeface="Wingdings" pitchFamily="2" charset="2"/>
              </a:rPr>
              <a:t>Eine Ausbildung – drei Lernorte</a:t>
            </a:r>
          </a:p>
          <a:p>
            <a:pPr>
              <a:buClr>
                <a:srgbClr val="AED055"/>
              </a:buClr>
              <a:buFont typeface="Wingdings" pitchFamily="2" charset="2"/>
              <a:buChar char="§"/>
            </a:pPr>
            <a:r>
              <a:rPr lang="de-CH" sz="2000" dirty="0">
                <a:latin typeface="Arial" charset="0"/>
                <a:cs typeface="Arial" charset="0"/>
                <a:sym typeface="Wingdings" pitchFamily="2" charset="2"/>
              </a:rPr>
              <a:t>Perspektiven nach der Lehre</a:t>
            </a:r>
          </a:p>
          <a:p>
            <a:pPr>
              <a:buClr>
                <a:srgbClr val="AED055"/>
              </a:buClr>
              <a:buFont typeface="Wingdings" pitchFamily="2" charset="2"/>
              <a:buChar char="§"/>
            </a:pPr>
            <a:r>
              <a:rPr lang="de-CH" sz="2000" dirty="0">
                <a:latin typeface="Arial" charset="0"/>
                <a:cs typeface="Arial" charset="0"/>
                <a:sym typeface="Wingdings" pitchFamily="2" charset="2"/>
              </a:rPr>
              <a:t>Vorstellung des Lehrbetriebs </a:t>
            </a:r>
            <a:r>
              <a:rPr lang="de-CH" sz="2000" dirty="0">
                <a:solidFill>
                  <a:srgbClr val="AED055"/>
                </a:solidFill>
                <a:latin typeface="Arial" charset="0"/>
                <a:cs typeface="Arial" charset="0"/>
                <a:sym typeface="Wingdings" pitchFamily="2" charset="2"/>
              </a:rPr>
              <a:t>Stiftung Muster</a:t>
            </a:r>
          </a:p>
          <a:p>
            <a:pPr>
              <a:buClr>
                <a:srgbClr val="AED055"/>
              </a:buClr>
              <a:buFont typeface="Wingdings" pitchFamily="2" charset="2"/>
              <a:buChar char="§"/>
            </a:pPr>
            <a:r>
              <a:rPr lang="de-CH" sz="2000" dirty="0">
                <a:latin typeface="Arial" charset="0"/>
                <a:cs typeface="Arial" charset="0"/>
                <a:sym typeface="Wingdings" pitchFamily="2" charset="2"/>
              </a:rPr>
              <a:t>Weiterbildungsmöglichkeiten</a:t>
            </a:r>
            <a:endParaRPr lang="de-CH" sz="2000" dirty="0">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1" name="Rectangle 4">
            <a:extLst>
              <a:ext uri="{FF2B5EF4-FFF2-40B4-BE49-F238E27FC236}">
                <a16:creationId xmlns:a16="http://schemas.microsoft.com/office/drawing/2014/main" id="{BA02C787-3B91-F44E-F422-737997296E65}"/>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3" name="Grafik 12">
            <a:extLst>
              <a:ext uri="{FF2B5EF4-FFF2-40B4-BE49-F238E27FC236}">
                <a16:creationId xmlns:a16="http://schemas.microsoft.com/office/drawing/2014/main" id="{81AC0E44-8713-3AF4-E72B-33BCA675F5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4123682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p:txBody>
          <a:bodyPr/>
          <a:lstStyle/>
          <a:p>
            <a:pPr algn="l"/>
            <a:r>
              <a:rPr lang="de-CH" sz="3000" b="1">
                <a:latin typeface="Arial" charset="0"/>
                <a:cs typeface="Arial" charset="0"/>
              </a:rPr>
              <a:t>Anfallende Kosten während der Ausbildung</a:t>
            </a:r>
          </a:p>
        </p:txBody>
      </p:sp>
      <p:sp>
        <p:nvSpPr>
          <p:cNvPr id="49154" name="Inhaltsplatzhalter 2"/>
          <p:cNvSpPr>
            <a:spLocks noGrp="1"/>
          </p:cNvSpPr>
          <p:nvPr>
            <p:ph idx="1"/>
          </p:nvPr>
        </p:nvSpPr>
        <p:spPr>
          <a:xfrm>
            <a:off x="467544" y="1628775"/>
            <a:ext cx="8229600" cy="4525963"/>
          </a:xfrm>
        </p:spPr>
        <p:txBody>
          <a:bodyPr/>
          <a:lstStyle/>
          <a:p>
            <a:pPr marL="0" indent="0">
              <a:spcAft>
                <a:spcPts val="600"/>
              </a:spcAft>
              <a:buFont typeface="Arial" charset="0"/>
              <a:buNone/>
              <a:tabLst>
                <a:tab pos="4665663" algn="l"/>
              </a:tabLst>
            </a:pPr>
            <a:r>
              <a:rPr lang="de-CH" sz="2000" b="1" dirty="0">
                <a:latin typeface="Arial" charset="0"/>
                <a:cs typeface="Arial" charset="0"/>
              </a:rPr>
              <a:t>	wird übernommen von</a:t>
            </a:r>
          </a:p>
          <a:p>
            <a:pPr>
              <a:buClr>
                <a:srgbClr val="AED055"/>
              </a:buClr>
              <a:buFont typeface="Wingdings" pitchFamily="2" charset="2"/>
              <a:buChar char="§"/>
              <a:tabLst>
                <a:tab pos="4665663" algn="l"/>
              </a:tabLst>
            </a:pPr>
            <a:r>
              <a:rPr lang="de-CH" sz="2000" dirty="0">
                <a:latin typeface="Arial" charset="0"/>
                <a:cs typeface="Arial" charset="0"/>
              </a:rPr>
              <a:t>Kost / Logis im Lehrbetrieb	Lernenden </a:t>
            </a:r>
          </a:p>
          <a:p>
            <a:pPr>
              <a:buClr>
                <a:srgbClr val="AED055"/>
              </a:buClr>
              <a:buFont typeface="Wingdings" pitchFamily="2" charset="2"/>
              <a:buChar char="§"/>
              <a:tabLst>
                <a:tab pos="4665663" algn="l"/>
              </a:tabLst>
            </a:pPr>
            <a:r>
              <a:rPr lang="de-CH" sz="2000" dirty="0">
                <a:latin typeface="Arial" charset="0"/>
                <a:cs typeface="Arial" charset="0"/>
              </a:rPr>
              <a:t>Berufskleidung (inkl. Reinigung)	</a:t>
            </a:r>
            <a:r>
              <a:rPr lang="de-CH" sz="2000" dirty="0">
                <a:solidFill>
                  <a:srgbClr val="AED055"/>
                </a:solidFill>
                <a:latin typeface="Arial" charset="0"/>
                <a:cs typeface="Arial" charset="0"/>
              </a:rPr>
              <a:t>{eintragen} </a:t>
            </a:r>
          </a:p>
          <a:p>
            <a:pPr>
              <a:buClr>
                <a:srgbClr val="AED055"/>
              </a:buClr>
              <a:buFont typeface="Wingdings" pitchFamily="2" charset="2"/>
              <a:buChar char="§"/>
              <a:tabLst>
                <a:tab pos="4665663" algn="l"/>
              </a:tabLst>
            </a:pPr>
            <a:r>
              <a:rPr lang="de-CH" sz="2000" dirty="0">
                <a:latin typeface="Arial" charset="0"/>
                <a:cs typeface="Arial" charset="0"/>
              </a:rPr>
              <a:t>Kost / Logis an Schultagen	</a:t>
            </a:r>
            <a:r>
              <a:rPr lang="de-CH" sz="2000" dirty="0">
                <a:solidFill>
                  <a:srgbClr val="AED055"/>
                </a:solidFill>
                <a:latin typeface="Arial" charset="0"/>
                <a:cs typeface="Arial" charset="0"/>
              </a:rPr>
              <a:t>{eintragen} </a:t>
            </a:r>
          </a:p>
          <a:p>
            <a:pPr>
              <a:buClr>
                <a:srgbClr val="AED055"/>
              </a:buClr>
              <a:buFont typeface="Wingdings" pitchFamily="2" charset="2"/>
              <a:buChar char="§"/>
              <a:tabLst>
                <a:tab pos="4665663" algn="l"/>
              </a:tabLst>
            </a:pPr>
            <a:r>
              <a:rPr lang="de-CH" sz="2000" dirty="0">
                <a:latin typeface="Arial" charset="0"/>
                <a:cs typeface="Arial" charset="0"/>
              </a:rPr>
              <a:t>Lehrmittel (ca. CHF 1‘000.00 total)	</a:t>
            </a:r>
            <a:r>
              <a:rPr lang="de-CH" sz="2000" dirty="0">
                <a:solidFill>
                  <a:srgbClr val="AED055"/>
                </a:solidFill>
                <a:latin typeface="Arial" charset="0"/>
                <a:cs typeface="Arial" charset="0"/>
              </a:rPr>
              <a:t>{eintragen} </a:t>
            </a:r>
          </a:p>
          <a:p>
            <a:pPr>
              <a:buClr>
                <a:srgbClr val="AED055"/>
              </a:buClr>
              <a:buFont typeface="Wingdings" pitchFamily="2" charset="2"/>
              <a:buChar char="§"/>
              <a:tabLst>
                <a:tab pos="4665663" algn="l"/>
              </a:tabLst>
            </a:pPr>
            <a:r>
              <a:rPr lang="de-CH" sz="2000" dirty="0">
                <a:latin typeface="Arial" charset="0"/>
                <a:cs typeface="Arial" charset="0"/>
              </a:rPr>
              <a:t>Eigenes Laptop</a:t>
            </a:r>
            <a:r>
              <a:rPr lang="de-CH" sz="2000" dirty="0">
                <a:solidFill>
                  <a:srgbClr val="CC0000"/>
                </a:solidFill>
                <a:latin typeface="Arial" charset="0"/>
                <a:cs typeface="Arial" charset="0"/>
              </a:rPr>
              <a:t>	</a:t>
            </a:r>
            <a:r>
              <a:rPr lang="de-CH" sz="2000" dirty="0">
                <a:latin typeface="Arial" charset="0"/>
                <a:cs typeface="Arial" charset="0"/>
              </a:rPr>
              <a:t>Lernenden</a:t>
            </a:r>
          </a:p>
          <a:p>
            <a:pPr>
              <a:buClr>
                <a:srgbClr val="AED055"/>
              </a:buClr>
              <a:buFont typeface="Wingdings" pitchFamily="2" charset="2"/>
              <a:buChar char="§"/>
              <a:tabLst>
                <a:tab pos="4665663" algn="l"/>
              </a:tabLst>
            </a:pPr>
            <a:r>
              <a:rPr lang="de-CH" sz="2000" dirty="0">
                <a:latin typeface="Arial" charset="0"/>
                <a:cs typeface="Arial" charset="0"/>
              </a:rPr>
              <a:t>Kursgelder </a:t>
            </a:r>
            <a:r>
              <a:rPr lang="de-CH" sz="2000" dirty="0" err="1">
                <a:latin typeface="Arial" charset="0"/>
                <a:cs typeface="Arial" charset="0"/>
              </a:rPr>
              <a:t>üK</a:t>
            </a:r>
            <a:r>
              <a:rPr lang="de-CH" sz="2000" dirty="0">
                <a:latin typeface="Arial" charset="0"/>
                <a:cs typeface="Arial" charset="0"/>
              </a:rPr>
              <a:t>	Lehrbetrieb</a:t>
            </a:r>
          </a:p>
          <a:p>
            <a:pPr>
              <a:buClr>
                <a:srgbClr val="AED055"/>
              </a:buClr>
              <a:buFont typeface="Wingdings" pitchFamily="2" charset="2"/>
              <a:buChar char="§"/>
              <a:tabLst>
                <a:tab pos="4665663" algn="l"/>
              </a:tabLst>
            </a:pPr>
            <a:r>
              <a:rPr lang="de-CH" sz="2000" dirty="0">
                <a:latin typeface="Arial" charset="0"/>
                <a:cs typeface="Arial" charset="0"/>
              </a:rPr>
              <a:t>Kost / Logis an üK-Tagen	Lehrbetrieb</a:t>
            </a:r>
          </a:p>
          <a:p>
            <a:pPr>
              <a:buClr>
                <a:srgbClr val="CC0000"/>
              </a:buClr>
              <a:buFont typeface="Wingdings" pitchFamily="2" charset="2"/>
              <a:buChar char="§"/>
              <a:tabLst>
                <a:tab pos="4665663" algn="l"/>
              </a:tabLst>
            </a:pPr>
            <a:endParaRPr lang="de-DE" sz="2000" dirty="0">
              <a:latin typeface="Arial" charset="0"/>
              <a:cs typeface="Arial" charset="0"/>
            </a:endParaRPr>
          </a:p>
          <a:p>
            <a:pPr marL="0" indent="0">
              <a:buFont typeface="Arial" charset="0"/>
              <a:buNone/>
              <a:tabLst>
                <a:tab pos="4665663" algn="l"/>
              </a:tabLst>
            </a:pPr>
            <a:r>
              <a:rPr lang="de-CH" sz="2000" dirty="0">
                <a:latin typeface="Arial" charset="0"/>
                <a:cs typeface="Arial" charset="0"/>
              </a:rPr>
              <a:t>	</a:t>
            </a:r>
          </a:p>
          <a:p>
            <a:pPr marL="0" indent="0">
              <a:buFont typeface="Arial" charset="0"/>
              <a:buNone/>
              <a:tabLst>
                <a:tab pos="4665663" algn="l"/>
              </a:tabLst>
            </a:pPr>
            <a:endParaRPr lang="de-CH" sz="2000" dirty="0">
              <a:latin typeface="Arial" charset="0"/>
              <a:cs typeface="Arial" charset="0"/>
            </a:endParaRPr>
          </a:p>
          <a:p>
            <a:pPr marL="0" indent="0">
              <a:buFont typeface="Arial" charset="0"/>
              <a:buNone/>
              <a:tabLst>
                <a:tab pos="4665663" algn="l"/>
              </a:tabLst>
            </a:pPr>
            <a:endParaRPr lang="de-CH" sz="2000" dirty="0">
              <a:latin typeface="Arial" charset="0"/>
              <a:cs typeface="Arial" charset="0"/>
              <a:sym typeface="Wingdings" pitchFamily="2" charset="2"/>
            </a:endParaRPr>
          </a:p>
        </p:txBody>
      </p:sp>
      <p:sp>
        <p:nvSpPr>
          <p:cNvPr id="49157"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21A374B1-AAD6-801C-DC8D-444E50BFA101}"/>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9EE96CB7-6B4B-9CEE-D1A1-3A92617A9B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p:txBody>
          <a:bodyPr/>
          <a:lstStyle/>
          <a:p>
            <a:pPr algn="l"/>
            <a:r>
              <a:rPr lang="de-CH" sz="3000" b="1" dirty="0">
                <a:latin typeface="Arial" charset="0"/>
                <a:cs typeface="Arial" charset="0"/>
              </a:rPr>
              <a:t>Weiterbildungsmöglichkeiten für FaBe</a:t>
            </a:r>
          </a:p>
        </p:txBody>
      </p:sp>
      <p:sp>
        <p:nvSpPr>
          <p:cNvPr id="53250" name="Inhaltsplatzhalter 2"/>
          <p:cNvSpPr>
            <a:spLocks noGrp="1"/>
          </p:cNvSpPr>
          <p:nvPr>
            <p:ph idx="1"/>
          </p:nvPr>
        </p:nvSpPr>
        <p:spPr/>
        <p:txBody>
          <a:bodyPr/>
          <a:lstStyle/>
          <a:p>
            <a:pPr marL="0" indent="0">
              <a:spcBef>
                <a:spcPct val="0"/>
              </a:spcBef>
              <a:buClr>
                <a:srgbClr val="C00000"/>
              </a:buClr>
              <a:buNone/>
            </a:pPr>
            <a:r>
              <a:rPr lang="de-CH" sz="3000" b="1" dirty="0">
                <a:solidFill>
                  <a:srgbClr val="AED055"/>
                </a:solidFill>
                <a:latin typeface="Arial" charset="0"/>
                <a:ea typeface="+mj-ea"/>
                <a:cs typeface="Arial" charset="0"/>
              </a:rPr>
              <a:t>Soziale Berufe im Überblick</a:t>
            </a:r>
          </a:p>
        </p:txBody>
      </p:sp>
      <p:sp>
        <p:nvSpPr>
          <p:cNvPr id="53253"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0C548CDC-92EE-D114-6941-3A0080546B1A}"/>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F63C97B3-D1B0-6C73-62F0-E7773A87C4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258701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3000" b="1" dirty="0">
                <a:latin typeface="Arial" charset="0"/>
                <a:cs typeface="Arial" charset="0"/>
              </a:rPr>
              <a:t>Berufsfrau/-mann sein</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10433" b="7037"/>
          <a:stretch/>
        </p:blipFill>
        <p:spPr>
          <a:xfrm>
            <a:off x="0" y="1052736"/>
            <a:ext cx="9144000" cy="5026571"/>
          </a:xfrm>
          <a:prstGeom prst="rect">
            <a:avLst/>
          </a:prstGeom>
        </p:spPr>
      </p:pic>
      <p:sp>
        <p:nvSpPr>
          <p:cNvPr id="8" name="Rectangle 4">
            <a:extLst>
              <a:ext uri="{FF2B5EF4-FFF2-40B4-BE49-F238E27FC236}">
                <a16:creationId xmlns:a16="http://schemas.microsoft.com/office/drawing/2014/main" id="{CEE222F8-C692-B008-DD90-3EBB2C487486}"/>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4E720EBE-3DA8-9BD0-A5B3-41689F1B9C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4119727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3000" b="1" dirty="0">
                <a:latin typeface="Arial" charset="0"/>
                <a:cs typeface="Arial" charset="0"/>
              </a:rPr>
              <a:t>Berufsfrau/-mann sein</a:t>
            </a:r>
          </a:p>
        </p:txBody>
      </p:sp>
      <p:sp>
        <p:nvSpPr>
          <p:cNvPr id="53250" name="Inhaltsplatzhalter 2"/>
          <p:cNvSpPr>
            <a:spLocks noGrp="1"/>
          </p:cNvSpPr>
          <p:nvPr>
            <p:ph idx="1"/>
          </p:nvPr>
        </p:nvSpPr>
        <p:spPr/>
        <p:txBody>
          <a:bodyPr/>
          <a:lstStyle/>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b="6961"/>
          <a:stretch/>
        </p:blipFill>
        <p:spPr>
          <a:xfrm>
            <a:off x="-17292" y="1052736"/>
            <a:ext cx="9169229" cy="5043686"/>
          </a:xfrm>
          <a:prstGeom prst="rect">
            <a:avLst/>
          </a:prstGeom>
        </p:spPr>
      </p:pic>
      <p:sp>
        <p:nvSpPr>
          <p:cNvPr id="9" name="Rectangle 4">
            <a:extLst>
              <a:ext uri="{FF2B5EF4-FFF2-40B4-BE49-F238E27FC236}">
                <a16:creationId xmlns:a16="http://schemas.microsoft.com/office/drawing/2014/main" id="{EE82F185-83A2-4738-BEE2-F626821C8711}"/>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CC7376AB-5501-76D4-F751-228DE423F2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2945619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3000" b="1" dirty="0">
                <a:latin typeface="Arial" charset="0"/>
                <a:cs typeface="Arial" charset="0"/>
              </a:rPr>
              <a:t>Berufsbildner/in</a:t>
            </a:r>
          </a:p>
        </p:txBody>
      </p:sp>
      <p:sp>
        <p:nvSpPr>
          <p:cNvPr id="53250" name="Inhaltsplatzhalter 2"/>
          <p:cNvSpPr>
            <a:spLocks noGrp="1"/>
          </p:cNvSpPr>
          <p:nvPr>
            <p:ph idx="1"/>
          </p:nvPr>
        </p:nvSpPr>
        <p:spPr/>
        <p:txBody>
          <a:bodyPr/>
          <a:lstStyle/>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83" b="5531"/>
          <a:stretch/>
        </p:blipFill>
        <p:spPr bwMode="auto">
          <a:xfrm>
            <a:off x="-5188" y="1052736"/>
            <a:ext cx="9147600" cy="499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a:extLst>
              <a:ext uri="{FF2B5EF4-FFF2-40B4-BE49-F238E27FC236}">
                <a16:creationId xmlns:a16="http://schemas.microsoft.com/office/drawing/2014/main" id="{53CB9736-5096-8FE9-DD78-C9D2EB18982A}"/>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8AFD17E4-0038-7FED-D800-6A2C7B1431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259598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3000" b="1" dirty="0">
                <a:latin typeface="Arial" charset="0"/>
                <a:cs typeface="Arial" charset="0"/>
              </a:rPr>
              <a:t>Sozialbegleiter/in oder Sozialarbeiter/in FH</a:t>
            </a:r>
          </a:p>
        </p:txBody>
      </p:sp>
      <p:sp>
        <p:nvSpPr>
          <p:cNvPr id="53250" name="Inhaltsplatzhalter 2"/>
          <p:cNvSpPr>
            <a:spLocks noGrp="1"/>
          </p:cNvSpPr>
          <p:nvPr>
            <p:ph idx="1"/>
          </p:nvPr>
        </p:nvSpPr>
        <p:spPr/>
        <p:txBody>
          <a:bodyPr/>
          <a:lstStyle/>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t="10366" b="6835"/>
          <a:stretch/>
        </p:blipFill>
        <p:spPr>
          <a:xfrm>
            <a:off x="-1521" y="1052736"/>
            <a:ext cx="9138600" cy="5040000"/>
          </a:xfrm>
          <a:prstGeom prst="rect">
            <a:avLst/>
          </a:prstGeom>
        </p:spPr>
      </p:pic>
      <p:sp>
        <p:nvSpPr>
          <p:cNvPr id="9" name="Rectangle 4">
            <a:extLst>
              <a:ext uri="{FF2B5EF4-FFF2-40B4-BE49-F238E27FC236}">
                <a16:creationId xmlns:a16="http://schemas.microsoft.com/office/drawing/2014/main" id="{8AB93B8A-5B01-EDAC-1A5D-0E0911680FC8}"/>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785B1EAC-A2E5-BC33-D173-6C9B909027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386786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3000" b="1" dirty="0">
                <a:latin typeface="Arial" charset="0"/>
                <a:cs typeface="Arial" charset="0"/>
              </a:rPr>
              <a:t>Sozialpädagoge/-pädagogin HF oder FH</a:t>
            </a:r>
          </a:p>
        </p:txBody>
      </p:sp>
      <p:sp>
        <p:nvSpPr>
          <p:cNvPr id="53250" name="Inhaltsplatzhalter 2"/>
          <p:cNvSpPr>
            <a:spLocks noGrp="1"/>
          </p:cNvSpPr>
          <p:nvPr>
            <p:ph idx="1"/>
          </p:nvPr>
        </p:nvSpPr>
        <p:spPr/>
        <p:txBody>
          <a:bodyPr/>
          <a:lstStyle/>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t="9616" b="7019"/>
          <a:stretch/>
        </p:blipFill>
        <p:spPr>
          <a:xfrm>
            <a:off x="-5065" y="1124744"/>
            <a:ext cx="9166527" cy="5084268"/>
          </a:xfrm>
          <a:prstGeom prst="rect">
            <a:avLst/>
          </a:prstGeom>
        </p:spPr>
      </p:pic>
      <p:sp>
        <p:nvSpPr>
          <p:cNvPr id="8" name="Rectangle 4">
            <a:extLst>
              <a:ext uri="{FF2B5EF4-FFF2-40B4-BE49-F238E27FC236}">
                <a16:creationId xmlns:a16="http://schemas.microsoft.com/office/drawing/2014/main" id="{58360787-47E5-43B9-D6C4-6DD49AEDCD85}"/>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75EC5346-5ABC-9235-5EF9-F4BC86172E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4040410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2600" b="1" dirty="0" err="1">
                <a:latin typeface="Arial" charset="0"/>
                <a:cs typeface="Arial" charset="0"/>
              </a:rPr>
              <a:t>Arbeitsagoge</a:t>
            </a:r>
            <a:r>
              <a:rPr lang="de-CH" sz="2600" b="1" dirty="0">
                <a:latin typeface="Arial" charset="0"/>
                <a:cs typeface="Arial" charset="0"/>
              </a:rPr>
              <a:t>/-</a:t>
            </a:r>
            <a:r>
              <a:rPr lang="de-CH" sz="2600" b="1" dirty="0" err="1">
                <a:latin typeface="Arial" charset="0"/>
                <a:cs typeface="Arial" charset="0"/>
              </a:rPr>
              <a:t>agogin</a:t>
            </a:r>
            <a:r>
              <a:rPr lang="de-CH" sz="2600" b="1" dirty="0">
                <a:latin typeface="Arial" charset="0"/>
                <a:cs typeface="Arial" charset="0"/>
              </a:rPr>
              <a:t> oder</a:t>
            </a:r>
            <a:br>
              <a:rPr lang="de-CH" sz="2600" b="1" dirty="0">
                <a:latin typeface="Arial" charset="0"/>
                <a:cs typeface="Arial" charset="0"/>
              </a:rPr>
            </a:br>
            <a:r>
              <a:rPr lang="de-CH" sz="2600" b="1" dirty="0">
                <a:latin typeface="Arial" charset="0"/>
                <a:cs typeface="Arial" charset="0"/>
              </a:rPr>
              <a:t>sozialpädagogische/r Werkstattleiter/in HF</a:t>
            </a:r>
          </a:p>
        </p:txBody>
      </p:sp>
      <p:sp>
        <p:nvSpPr>
          <p:cNvPr id="53250" name="Inhaltsplatzhalter 2"/>
          <p:cNvSpPr>
            <a:spLocks noGrp="1"/>
          </p:cNvSpPr>
          <p:nvPr>
            <p:ph idx="1"/>
          </p:nvPr>
        </p:nvSpPr>
        <p:spPr/>
        <p:txBody>
          <a:bodyPr/>
          <a:lstStyle/>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t="9194" b="7956"/>
          <a:stretch/>
        </p:blipFill>
        <p:spPr>
          <a:xfrm>
            <a:off x="0" y="1124744"/>
            <a:ext cx="9144000" cy="5049044"/>
          </a:xfrm>
          <a:prstGeom prst="rect">
            <a:avLst/>
          </a:prstGeom>
        </p:spPr>
      </p:pic>
      <p:sp>
        <p:nvSpPr>
          <p:cNvPr id="9" name="Rectangle 4">
            <a:extLst>
              <a:ext uri="{FF2B5EF4-FFF2-40B4-BE49-F238E27FC236}">
                <a16:creationId xmlns:a16="http://schemas.microsoft.com/office/drawing/2014/main" id="{4A2DA21E-ED59-B0B0-EF5F-BAF0FFD4A308}"/>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B017AAD9-73CA-2494-659D-2998B9F11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4141784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457200" y="-27384"/>
            <a:ext cx="8229600" cy="1143000"/>
          </a:xfrm>
        </p:spPr>
        <p:txBody>
          <a:bodyPr/>
          <a:lstStyle/>
          <a:p>
            <a:pPr algn="l"/>
            <a:r>
              <a:rPr lang="de-CH" sz="3000" b="1" dirty="0">
                <a:latin typeface="Arial" charset="0"/>
                <a:cs typeface="Arial" charset="0"/>
              </a:rPr>
              <a:t>Migrationsfachfrau/-mann</a:t>
            </a:r>
          </a:p>
        </p:txBody>
      </p:sp>
      <p:sp>
        <p:nvSpPr>
          <p:cNvPr id="53250" name="Inhaltsplatzhalter 2"/>
          <p:cNvSpPr>
            <a:spLocks noGrp="1"/>
          </p:cNvSpPr>
          <p:nvPr>
            <p:ph idx="1"/>
          </p:nvPr>
        </p:nvSpPr>
        <p:spPr/>
        <p:txBody>
          <a:bodyPr/>
          <a:lstStyle/>
          <a:p>
            <a:pPr marL="0" lvl="1" indent="0">
              <a:buClr>
                <a:srgbClr val="C00000"/>
              </a:buClr>
              <a:buNone/>
            </a:pPr>
            <a:endParaRPr lang="de-CH" sz="2000" dirty="0">
              <a:latin typeface="Arial" charset="0"/>
              <a:cs typeface="Arial" charset="0"/>
            </a:endParaRPr>
          </a:p>
          <a:p>
            <a:pPr marL="0" lvl="1" indent="0">
              <a:buClr>
                <a:srgbClr val="C00000"/>
              </a:buClr>
              <a:buNone/>
            </a:pPr>
            <a:endParaRPr lang="de-CH" sz="2000" dirty="0">
              <a:latin typeface="Arial" charset="0"/>
              <a:cs typeface="Arial" charset="0"/>
            </a:endParaRP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t="10187" b="7334"/>
          <a:stretch/>
        </p:blipFill>
        <p:spPr>
          <a:xfrm>
            <a:off x="-2974" y="1052736"/>
            <a:ext cx="9150808" cy="5025600"/>
          </a:xfrm>
          <a:prstGeom prst="rect">
            <a:avLst/>
          </a:prstGeom>
        </p:spPr>
      </p:pic>
      <p:sp>
        <p:nvSpPr>
          <p:cNvPr id="9" name="Rectangle 4">
            <a:extLst>
              <a:ext uri="{FF2B5EF4-FFF2-40B4-BE49-F238E27FC236}">
                <a16:creationId xmlns:a16="http://schemas.microsoft.com/office/drawing/2014/main" id="{E979C981-396E-1910-8CFA-934DF1308619}"/>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76023B5D-7789-8C28-698A-6234AA0D7F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2895359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p:txBody>
          <a:bodyPr/>
          <a:lstStyle/>
          <a:p>
            <a:pPr algn="l"/>
            <a:r>
              <a:rPr lang="de-CH" sz="3000" b="1" dirty="0">
                <a:latin typeface="Arial" charset="0"/>
                <a:cs typeface="Arial" charset="0"/>
              </a:rPr>
              <a:t>Interesse geweckt? </a:t>
            </a:r>
            <a:r>
              <a:rPr lang="de-CH" sz="2000" dirty="0">
                <a:solidFill>
                  <a:srgbClr val="AED055"/>
                </a:solidFill>
                <a:latin typeface="Arial" charset="0"/>
                <a:cs typeface="Arial" charset="0"/>
              </a:rPr>
              <a:t>{Beispieltext, </a:t>
            </a:r>
            <a:r>
              <a:rPr lang="de-CH" sz="2000" dirty="0" err="1">
                <a:solidFill>
                  <a:srgbClr val="AED055"/>
                </a:solidFill>
                <a:latin typeface="Arial" charset="0"/>
                <a:cs typeface="Arial" charset="0"/>
              </a:rPr>
              <a:t>betriebl</a:t>
            </a:r>
            <a:r>
              <a:rPr lang="de-CH" sz="2000" dirty="0">
                <a:solidFill>
                  <a:srgbClr val="AED055"/>
                </a:solidFill>
                <a:latin typeface="Arial" charset="0"/>
                <a:cs typeface="Arial" charset="0"/>
              </a:rPr>
              <a:t>. anpassen}</a:t>
            </a:r>
          </a:p>
        </p:txBody>
      </p:sp>
      <p:sp>
        <p:nvSpPr>
          <p:cNvPr id="3" name="Inhaltsplatzhalter 2"/>
          <p:cNvSpPr>
            <a:spLocks noGrp="1"/>
          </p:cNvSpPr>
          <p:nvPr>
            <p:ph idx="1"/>
          </p:nvPr>
        </p:nvSpPr>
        <p:spPr/>
        <p:txBody>
          <a:bodyPr>
            <a:normAutofit/>
          </a:bodyPr>
          <a:lstStyle/>
          <a:p>
            <a:pPr marL="263525" indent="-263525">
              <a:lnSpc>
                <a:spcPct val="90000"/>
              </a:lnSpc>
              <a:buClr>
                <a:srgbClr val="AED055"/>
              </a:buClr>
              <a:buFont typeface="Wingdings" pitchFamily="2" charset="2"/>
              <a:buChar char="§"/>
            </a:pPr>
            <a:r>
              <a:rPr lang="de-CH" sz="2000" dirty="0">
                <a:latin typeface="Arial" charset="0"/>
                <a:cs typeface="Arial" charset="0"/>
              </a:rPr>
              <a:t>Schnuppermöglichkeiten / Schnupperwoche</a:t>
            </a:r>
          </a:p>
          <a:p>
            <a:pPr marL="263525" indent="-263525">
              <a:lnSpc>
                <a:spcPct val="90000"/>
              </a:lnSpc>
              <a:buFont typeface="Arial" charset="0"/>
              <a:buNone/>
            </a:pPr>
            <a:r>
              <a:rPr lang="de-CH" sz="2000" dirty="0">
                <a:latin typeface="Arial" charset="0"/>
                <a:cs typeface="Arial" charset="0"/>
              </a:rPr>
              <a:t>	vom 1. Januar 20xx bis 8. Januar 20xx</a:t>
            </a:r>
          </a:p>
          <a:p>
            <a:pPr marL="263525" indent="-263525">
              <a:lnSpc>
                <a:spcPct val="90000"/>
              </a:lnSpc>
              <a:buFont typeface="Arial" charset="0"/>
              <a:buNone/>
            </a:pPr>
            <a:endParaRPr lang="de-CH" sz="1600" dirty="0">
              <a:latin typeface="Arial" charset="0"/>
              <a:cs typeface="Arial" charset="0"/>
            </a:endParaRPr>
          </a:p>
          <a:p>
            <a:pPr marL="263525" indent="-263525">
              <a:lnSpc>
                <a:spcPct val="90000"/>
              </a:lnSpc>
              <a:buClr>
                <a:srgbClr val="AED055"/>
              </a:buClr>
              <a:buFont typeface="Wingdings" pitchFamily="2" charset="2"/>
              <a:buChar char="§"/>
            </a:pPr>
            <a:r>
              <a:rPr lang="de-CH" sz="2000" dirty="0">
                <a:latin typeface="Arial" charset="0"/>
                <a:cs typeface="Arial" charset="0"/>
              </a:rPr>
              <a:t>Anmeldung zur Schnupperwoche</a:t>
            </a:r>
          </a:p>
          <a:p>
            <a:pPr marL="263525" indent="-263525">
              <a:lnSpc>
                <a:spcPct val="90000"/>
              </a:lnSpc>
              <a:buFont typeface="Arial" charset="0"/>
              <a:buNone/>
            </a:pPr>
            <a:r>
              <a:rPr lang="de-CH" sz="2000" dirty="0">
                <a:latin typeface="Arial" charset="0"/>
                <a:cs typeface="Arial" charset="0"/>
              </a:rPr>
              <a:t>	Bitte sende uns</a:t>
            </a:r>
          </a:p>
          <a:p>
            <a:pPr marL="663575" lvl="2" indent="-263525">
              <a:lnSpc>
                <a:spcPct val="90000"/>
              </a:lnSpc>
              <a:buClr>
                <a:srgbClr val="AED055"/>
              </a:buClr>
              <a:buFont typeface="Symbol" pitchFamily="18" charset="2"/>
              <a:buChar char="-"/>
            </a:pPr>
            <a:r>
              <a:rPr lang="de-CH" sz="1600" dirty="0">
                <a:latin typeface="Arial" charset="0"/>
                <a:cs typeface="Arial" charset="0"/>
              </a:rPr>
              <a:t>dein Motivationsschreiben und</a:t>
            </a:r>
          </a:p>
          <a:p>
            <a:pPr marL="663575" lvl="2" indent="-263525">
              <a:lnSpc>
                <a:spcPct val="90000"/>
              </a:lnSpc>
              <a:buClr>
                <a:srgbClr val="AED055"/>
              </a:buClr>
              <a:buFont typeface="Symbol" pitchFamily="18" charset="2"/>
              <a:buChar char="-"/>
            </a:pPr>
            <a:r>
              <a:rPr lang="de-CH" sz="1600" dirty="0">
                <a:latin typeface="Arial" charset="0"/>
                <a:cs typeface="Arial" charset="0"/>
              </a:rPr>
              <a:t>deinen Lebenslauf</a:t>
            </a:r>
          </a:p>
          <a:p>
            <a:pPr marL="263525" lvl="1" indent="-263525">
              <a:lnSpc>
                <a:spcPct val="90000"/>
              </a:lnSpc>
              <a:buFont typeface="Arial" charset="0"/>
              <a:buNone/>
            </a:pPr>
            <a:endParaRPr lang="de-CH" sz="1600" dirty="0">
              <a:latin typeface="Arial" charset="0"/>
              <a:cs typeface="Arial" charset="0"/>
            </a:endParaRPr>
          </a:p>
          <a:p>
            <a:pPr marL="263525" indent="-263525">
              <a:lnSpc>
                <a:spcPct val="90000"/>
              </a:lnSpc>
              <a:buClr>
                <a:srgbClr val="AED055"/>
              </a:buClr>
              <a:buFont typeface="Wingdings" pitchFamily="2" charset="2"/>
              <a:buChar char="§"/>
            </a:pPr>
            <a:r>
              <a:rPr lang="de-CH" sz="2000" dirty="0">
                <a:latin typeface="Arial" charset="0"/>
                <a:cs typeface="Arial" charset="0"/>
              </a:rPr>
              <a:t>Lehrstelle als </a:t>
            </a:r>
            <a:r>
              <a:rPr lang="de-CH" sz="2000" dirty="0" err="1">
                <a:latin typeface="Arial" charset="0"/>
                <a:cs typeface="Arial" charset="0"/>
              </a:rPr>
              <a:t>FaBe</a:t>
            </a:r>
            <a:r>
              <a:rPr lang="de-CH" sz="2000" dirty="0">
                <a:latin typeface="Arial" charset="0"/>
                <a:cs typeface="Arial" charset="0"/>
              </a:rPr>
              <a:t> / AGS</a:t>
            </a:r>
          </a:p>
          <a:p>
            <a:pPr marL="663575" lvl="2" indent="-263525">
              <a:lnSpc>
                <a:spcPct val="90000"/>
              </a:lnSpc>
              <a:buClr>
                <a:srgbClr val="AED055"/>
              </a:buClr>
              <a:buFont typeface="Symbol" pitchFamily="18" charset="2"/>
              <a:buChar char="-"/>
            </a:pPr>
            <a:r>
              <a:rPr lang="de-CH" sz="1600" dirty="0">
                <a:latin typeface="Arial" charset="0"/>
                <a:cs typeface="Arial" charset="0"/>
              </a:rPr>
              <a:t>2 Lehrstellen zu besetzen</a:t>
            </a:r>
          </a:p>
          <a:p>
            <a:pPr marL="663575" lvl="2" indent="-263525">
              <a:lnSpc>
                <a:spcPct val="90000"/>
              </a:lnSpc>
              <a:buClr>
                <a:srgbClr val="AED055"/>
              </a:buClr>
              <a:buFont typeface="Symbol" pitchFamily="18" charset="2"/>
              <a:buChar char="-"/>
            </a:pPr>
            <a:r>
              <a:rPr lang="de-CH" sz="1600" dirty="0">
                <a:latin typeface="Arial" charset="0"/>
                <a:cs typeface="Arial" charset="0"/>
              </a:rPr>
              <a:t>Aus den «</a:t>
            </a:r>
            <a:r>
              <a:rPr lang="de-CH" sz="1600" dirty="0" err="1">
                <a:latin typeface="Arial" charset="0"/>
                <a:cs typeface="Arial" charset="0"/>
              </a:rPr>
              <a:t>Schnupperlis</a:t>
            </a:r>
            <a:r>
              <a:rPr lang="de-CH" sz="1600" dirty="0">
                <a:latin typeface="Arial" charset="0"/>
                <a:cs typeface="Arial" charset="0"/>
              </a:rPr>
              <a:t>» werden 2 Schüler/innen ausgewählt, mit denen ein Lehrvertrag abgeschlossen wird.</a:t>
            </a:r>
          </a:p>
        </p:txBody>
      </p:sp>
      <p:sp>
        <p:nvSpPr>
          <p:cNvPr id="55301"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8" name="Rectangle 4">
            <a:extLst>
              <a:ext uri="{FF2B5EF4-FFF2-40B4-BE49-F238E27FC236}">
                <a16:creationId xmlns:a16="http://schemas.microsoft.com/office/drawing/2014/main" id="{5C158E46-8FF1-FBD6-E807-FF618AF35C6A}"/>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8C4DDE6D-7E21-861E-15E6-B6004AB0DA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Ein Blick auf...</a:t>
            </a:r>
          </a:p>
        </p:txBody>
      </p:sp>
      <p:sp>
        <p:nvSpPr>
          <p:cNvPr id="16386" name="Inhaltsplatzhalter 2"/>
          <p:cNvSpPr>
            <a:spLocks noGrp="1"/>
          </p:cNvSpPr>
          <p:nvPr>
            <p:ph idx="1"/>
          </p:nvPr>
        </p:nvSpPr>
        <p:spPr>
          <a:xfrm>
            <a:off x="457200" y="1600200"/>
            <a:ext cx="8229600" cy="519113"/>
          </a:xfrm>
        </p:spPr>
        <p:txBody>
          <a:bodyPr/>
          <a:lstStyle/>
          <a:p>
            <a:pPr marL="0" indent="0">
              <a:buClr>
                <a:srgbClr val="C00000"/>
              </a:buClr>
              <a:buNone/>
            </a:pPr>
            <a:r>
              <a:rPr lang="de-CH" sz="2000" b="1" dirty="0">
                <a:latin typeface="Arial" charset="0"/>
                <a:cs typeface="Arial" charset="0"/>
              </a:rPr>
              <a:t>FaBe Fachrichtung Kinder</a:t>
            </a:r>
          </a:p>
          <a:p>
            <a:pPr marL="0" indent="0">
              <a:buClr>
                <a:srgbClr val="C00000"/>
              </a:buClr>
              <a:buNone/>
            </a:pPr>
            <a:endParaRPr lang="de-CH" sz="2000" dirty="0">
              <a:latin typeface="Arial" charset="0"/>
              <a:cs typeface="Arial" charset="0"/>
            </a:endParaRPr>
          </a:p>
          <a:p>
            <a:pPr marL="0" indent="0">
              <a:buClr>
                <a:srgbClr val="C00000"/>
              </a:buClr>
              <a:buNone/>
            </a:pPr>
            <a:endParaRPr lang="de-CH" sz="2000" dirty="0">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2" name="Onlinemedien 1">
            <a:hlinkClick r:id="" action="ppaction://media"/>
            <a:extLst>
              <a:ext uri="{FF2B5EF4-FFF2-40B4-BE49-F238E27FC236}">
                <a16:creationId xmlns:a16="http://schemas.microsoft.com/office/drawing/2014/main" id="{13984A79-12AE-493C-9897-12B4DE226C15}"/>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488974" y="2124412"/>
            <a:ext cx="7067128" cy="3936551"/>
          </a:xfrm>
          <a:prstGeom prst="rect">
            <a:avLst/>
          </a:prstGeom>
        </p:spPr>
      </p:pic>
      <p:sp>
        <p:nvSpPr>
          <p:cNvPr id="11" name="Rectangle 4">
            <a:extLst>
              <a:ext uri="{FF2B5EF4-FFF2-40B4-BE49-F238E27FC236}">
                <a16:creationId xmlns:a16="http://schemas.microsoft.com/office/drawing/2014/main" id="{72C0274B-53CE-7002-A540-B7F8C8067837}"/>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3" name="Grafik 12">
            <a:extLst>
              <a:ext uri="{FF2B5EF4-FFF2-40B4-BE49-F238E27FC236}">
                <a16:creationId xmlns:a16="http://schemas.microsoft.com/office/drawing/2014/main" id="{B1709057-EF0B-7260-14DF-B57EDB60D7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30903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p:txBody>
          <a:bodyPr/>
          <a:lstStyle/>
          <a:p>
            <a:pPr algn="l"/>
            <a:r>
              <a:rPr lang="de-CH" sz="3000" b="1" dirty="0">
                <a:latin typeface="Arial" charset="0"/>
                <a:cs typeface="Arial" charset="0"/>
              </a:rPr>
              <a:t>Betriebsspezifische Informationen</a:t>
            </a:r>
          </a:p>
        </p:txBody>
      </p:sp>
      <p:sp>
        <p:nvSpPr>
          <p:cNvPr id="57346" name="Inhaltsplatzhalter 2"/>
          <p:cNvSpPr>
            <a:spLocks noGrp="1"/>
          </p:cNvSpPr>
          <p:nvPr>
            <p:ph idx="1"/>
          </p:nvPr>
        </p:nvSpPr>
        <p:spPr/>
        <p:txBody>
          <a:bodyPr/>
          <a:lstStyle/>
          <a:p>
            <a:pPr marL="263525" lvl="1" indent="-263525">
              <a:lnSpc>
                <a:spcPct val="80000"/>
              </a:lnSpc>
              <a:buFont typeface="Wingdings" pitchFamily="2" charset="2"/>
              <a:buNone/>
            </a:pPr>
            <a:r>
              <a:rPr lang="de-CH" sz="2000" dirty="0">
                <a:solidFill>
                  <a:srgbClr val="AED055"/>
                </a:solidFill>
                <a:latin typeface="Arial" charset="0"/>
                <a:cs typeface="Arial" charset="0"/>
              </a:rPr>
              <a:t>{Bitte eintragen, z.B.:}</a:t>
            </a:r>
            <a:endParaRPr lang="de-CH" sz="1600" dirty="0">
              <a:solidFill>
                <a:srgbClr val="AED055"/>
              </a:solidFill>
              <a:latin typeface="Arial" charset="0"/>
              <a:cs typeface="Arial" charset="0"/>
            </a:endParaRPr>
          </a:p>
          <a:p>
            <a:pPr marL="263525" indent="-263525">
              <a:buClr>
                <a:srgbClr val="AED055"/>
              </a:buClr>
              <a:buFont typeface="Wingdings" pitchFamily="2" charset="2"/>
              <a:buChar char="§"/>
            </a:pPr>
            <a:r>
              <a:rPr lang="de-CH" sz="2000" dirty="0">
                <a:latin typeface="Arial" charset="0"/>
                <a:cs typeface="Arial" charset="0"/>
              </a:rPr>
              <a:t>Grösse des Betriebs</a:t>
            </a:r>
          </a:p>
          <a:p>
            <a:pPr marL="263525" indent="-263525">
              <a:buClr>
                <a:srgbClr val="AED055"/>
              </a:buClr>
              <a:buFont typeface="Wingdings" pitchFamily="2" charset="2"/>
              <a:buChar char="§"/>
            </a:pPr>
            <a:r>
              <a:rPr lang="de-CH" sz="2000" dirty="0">
                <a:latin typeface="Arial" charset="0"/>
                <a:cs typeface="Arial" charset="0"/>
              </a:rPr>
              <a:t>Anzahl Mitarbeitende</a:t>
            </a:r>
          </a:p>
          <a:p>
            <a:pPr marL="263525" indent="-263525">
              <a:buClr>
                <a:srgbClr val="AED055"/>
              </a:buClr>
              <a:buFont typeface="Wingdings" pitchFamily="2" charset="2"/>
              <a:buChar char="§"/>
            </a:pPr>
            <a:r>
              <a:rPr lang="de-CH" sz="2000" dirty="0">
                <a:latin typeface="Arial" charset="0"/>
                <a:cs typeface="Arial" charset="0"/>
              </a:rPr>
              <a:t>Leistungsangebot</a:t>
            </a:r>
            <a:endParaRPr lang="de-CH" sz="1600" dirty="0">
              <a:latin typeface="Arial" charset="0"/>
              <a:cs typeface="Arial" charset="0"/>
            </a:endParaRPr>
          </a:p>
          <a:p>
            <a:pPr marL="263525" indent="-263525">
              <a:buClr>
                <a:srgbClr val="AED055"/>
              </a:buClr>
              <a:buFont typeface="Wingdings" pitchFamily="2" charset="2"/>
              <a:buChar char="§"/>
            </a:pPr>
            <a:r>
              <a:rPr lang="de-CH" sz="2000" dirty="0">
                <a:latin typeface="Arial" charset="0"/>
                <a:cs typeface="Arial" charset="0"/>
              </a:rPr>
              <a:t>Einzugsgebiet</a:t>
            </a:r>
            <a:endParaRPr lang="de-CH" sz="1600" dirty="0">
              <a:latin typeface="Arial" charset="0"/>
              <a:cs typeface="Arial" charset="0"/>
            </a:endParaRPr>
          </a:p>
          <a:p>
            <a:pPr marL="263525" lvl="1" indent="-263525">
              <a:buFont typeface="Arial" charset="0"/>
              <a:buNone/>
            </a:pPr>
            <a:endParaRPr lang="de-CH" sz="2000" dirty="0">
              <a:latin typeface="Arial" charset="0"/>
              <a:cs typeface="Arial" charset="0"/>
            </a:endParaRPr>
          </a:p>
        </p:txBody>
      </p:sp>
      <p:sp>
        <p:nvSpPr>
          <p:cNvPr id="5734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Rectangle 4">
            <a:extLst>
              <a:ext uri="{FF2B5EF4-FFF2-40B4-BE49-F238E27FC236}">
                <a16:creationId xmlns:a16="http://schemas.microsoft.com/office/drawing/2014/main" id="{A89F2CEA-8F90-6FE4-AC1A-BD21B8070F17}"/>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D70FFD1B-8FEF-3E4A-8C34-D6232A6E8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Ein Blick auf…</a:t>
            </a:r>
          </a:p>
        </p:txBody>
      </p:sp>
      <p:sp>
        <p:nvSpPr>
          <p:cNvPr id="16386" name="Inhaltsplatzhalter 2"/>
          <p:cNvSpPr>
            <a:spLocks noGrp="1"/>
          </p:cNvSpPr>
          <p:nvPr>
            <p:ph idx="1"/>
          </p:nvPr>
        </p:nvSpPr>
        <p:spPr>
          <a:xfrm>
            <a:off x="457200" y="1600200"/>
            <a:ext cx="8229600" cy="519113"/>
          </a:xfrm>
        </p:spPr>
        <p:txBody>
          <a:bodyPr/>
          <a:lstStyle/>
          <a:p>
            <a:pPr marL="0" indent="0">
              <a:buClr>
                <a:srgbClr val="C00000"/>
              </a:buClr>
              <a:buNone/>
            </a:pPr>
            <a:r>
              <a:rPr lang="de-CH" sz="2000" b="1" dirty="0">
                <a:latin typeface="Arial" charset="0"/>
                <a:cs typeface="Arial" charset="0"/>
              </a:rPr>
              <a:t>FaBe Fachrichtung Menschen mit Beeinträchtigung</a:t>
            </a:r>
          </a:p>
          <a:p>
            <a:pPr marL="0" indent="0">
              <a:buClr>
                <a:srgbClr val="C00000"/>
              </a:buClr>
              <a:buNone/>
            </a:pPr>
            <a:endParaRPr lang="de-CH" sz="2000" dirty="0">
              <a:latin typeface="Arial" charset="0"/>
              <a:cs typeface="Arial" charset="0"/>
            </a:endParaRPr>
          </a:p>
          <a:p>
            <a:pPr marL="0" indent="0">
              <a:buClr>
                <a:srgbClr val="C00000"/>
              </a:buClr>
              <a:buNone/>
            </a:pPr>
            <a:endParaRPr lang="de-CH" sz="2000" dirty="0">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3" name="Onlinemedien 2">
            <a:hlinkClick r:id="" action="ppaction://media"/>
            <a:extLst>
              <a:ext uri="{FF2B5EF4-FFF2-40B4-BE49-F238E27FC236}">
                <a16:creationId xmlns:a16="http://schemas.microsoft.com/office/drawing/2014/main" id="{D7ACF13F-EF2F-484F-AB15-86BA900F41A6}"/>
              </a:ext>
            </a:extLst>
          </p:cNvPr>
          <p:cNvPicPr>
            <a:picLocks noRot="1" noChangeAspect="1"/>
          </p:cNvPicPr>
          <p:nvPr>
            <a:videoFile r:link="rId1"/>
          </p:nvPr>
        </p:nvPicPr>
        <p:blipFill rotWithShape="1">
          <a:blip r:embed="rId4">
            <a:extLst>
              <a:ext uri="{28A0092B-C50C-407E-A947-70E740481C1C}">
                <a14:useLocalDpi xmlns:a14="http://schemas.microsoft.com/office/drawing/2010/main" val="0"/>
              </a:ext>
            </a:extLst>
          </a:blip>
          <a:srcRect l="11241" r="84"/>
          <a:stretch/>
        </p:blipFill>
        <p:spPr>
          <a:xfrm>
            <a:off x="496988" y="2119313"/>
            <a:ext cx="7056007" cy="3933368"/>
          </a:xfrm>
          <a:prstGeom prst="rect">
            <a:avLst/>
          </a:prstGeom>
        </p:spPr>
      </p:pic>
      <p:sp>
        <p:nvSpPr>
          <p:cNvPr id="12" name="Rectangle 4">
            <a:extLst>
              <a:ext uri="{FF2B5EF4-FFF2-40B4-BE49-F238E27FC236}">
                <a16:creationId xmlns:a16="http://schemas.microsoft.com/office/drawing/2014/main" id="{B7285039-436E-03E2-479C-B184E234FF00}"/>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2D706DF7-DAE0-99FE-A597-2E8543BB4B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19023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Ein Blick auf…</a:t>
            </a:r>
          </a:p>
        </p:txBody>
      </p:sp>
      <p:sp>
        <p:nvSpPr>
          <p:cNvPr id="16386" name="Inhaltsplatzhalter 2"/>
          <p:cNvSpPr>
            <a:spLocks noGrp="1"/>
          </p:cNvSpPr>
          <p:nvPr>
            <p:ph idx="1"/>
          </p:nvPr>
        </p:nvSpPr>
        <p:spPr>
          <a:xfrm>
            <a:off x="457200" y="1600200"/>
            <a:ext cx="8229600" cy="519113"/>
          </a:xfrm>
        </p:spPr>
        <p:txBody>
          <a:bodyPr/>
          <a:lstStyle/>
          <a:p>
            <a:pPr marL="0" indent="0">
              <a:buClr>
                <a:srgbClr val="C00000"/>
              </a:buClr>
              <a:buNone/>
            </a:pPr>
            <a:r>
              <a:rPr lang="de-CH" sz="2000" b="1" dirty="0">
                <a:latin typeface="Arial" charset="0"/>
                <a:cs typeface="Arial" charset="0"/>
              </a:rPr>
              <a:t>FaBe Fachrichtung Menschen im Alter</a:t>
            </a:r>
          </a:p>
          <a:p>
            <a:pPr marL="0" indent="0">
              <a:buClr>
                <a:srgbClr val="C00000"/>
              </a:buClr>
              <a:buNone/>
            </a:pPr>
            <a:endParaRPr lang="de-CH" sz="2000" dirty="0">
              <a:latin typeface="Arial" charset="0"/>
              <a:cs typeface="Arial" charset="0"/>
            </a:endParaRPr>
          </a:p>
          <a:p>
            <a:pPr marL="0" indent="0">
              <a:buClr>
                <a:srgbClr val="C00000"/>
              </a:buClr>
              <a:buNone/>
            </a:pPr>
            <a:endParaRPr lang="de-CH" sz="2000" dirty="0">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2" name="Onlinemedien 1">
            <a:hlinkClick r:id="" action="ppaction://media"/>
            <a:extLst>
              <a:ext uri="{FF2B5EF4-FFF2-40B4-BE49-F238E27FC236}">
                <a16:creationId xmlns:a16="http://schemas.microsoft.com/office/drawing/2014/main" id="{760C1776-96FE-4D63-8E3E-4E8D7474AC54}"/>
              </a:ext>
            </a:extLst>
          </p:cNvPr>
          <p:cNvPicPr>
            <a:picLocks noRot="1" noChangeAspect="1"/>
          </p:cNvPicPr>
          <p:nvPr>
            <a:videoFile r:link="rId1"/>
          </p:nvPr>
        </p:nvPicPr>
        <p:blipFill rotWithShape="1">
          <a:blip r:embed="rId4">
            <a:extLst>
              <a:ext uri="{28A0092B-C50C-407E-A947-70E740481C1C}">
                <a14:useLocalDpi xmlns:a14="http://schemas.microsoft.com/office/drawing/2010/main" val="0"/>
              </a:ext>
            </a:extLst>
          </a:blip>
          <a:srcRect l="9980" t="288" r="1108" b="-288"/>
          <a:stretch/>
        </p:blipFill>
        <p:spPr>
          <a:xfrm>
            <a:off x="517915" y="2119313"/>
            <a:ext cx="7056784" cy="3924000"/>
          </a:xfrm>
          <a:prstGeom prst="rect">
            <a:avLst/>
          </a:prstGeom>
        </p:spPr>
      </p:pic>
      <p:sp>
        <p:nvSpPr>
          <p:cNvPr id="12" name="Rectangle 4">
            <a:extLst>
              <a:ext uri="{FF2B5EF4-FFF2-40B4-BE49-F238E27FC236}">
                <a16:creationId xmlns:a16="http://schemas.microsoft.com/office/drawing/2014/main" id="{73FFEE8E-6730-3A3F-C99C-1962C7757842}"/>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7C9F792E-D7A2-662B-66A3-81E9A1C216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16941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Ein Blick auf…</a:t>
            </a:r>
          </a:p>
        </p:txBody>
      </p:sp>
      <p:sp>
        <p:nvSpPr>
          <p:cNvPr id="16386" name="Inhaltsplatzhalter 2"/>
          <p:cNvSpPr>
            <a:spLocks noGrp="1"/>
          </p:cNvSpPr>
          <p:nvPr>
            <p:ph idx="1"/>
          </p:nvPr>
        </p:nvSpPr>
        <p:spPr>
          <a:xfrm>
            <a:off x="457200" y="1600200"/>
            <a:ext cx="8229600" cy="519113"/>
          </a:xfrm>
        </p:spPr>
        <p:txBody>
          <a:bodyPr/>
          <a:lstStyle/>
          <a:p>
            <a:pPr marL="0" indent="0">
              <a:buClr>
                <a:srgbClr val="C00000"/>
              </a:buClr>
              <a:buNone/>
            </a:pPr>
            <a:r>
              <a:rPr lang="de-CH" sz="2000" b="1" dirty="0">
                <a:latin typeface="Arial" charset="0"/>
                <a:cs typeface="Arial" charset="0"/>
              </a:rPr>
              <a:t>AGS</a:t>
            </a:r>
          </a:p>
          <a:p>
            <a:pPr marL="0" indent="0">
              <a:buClr>
                <a:srgbClr val="C00000"/>
              </a:buClr>
              <a:buNone/>
            </a:pPr>
            <a:endParaRPr lang="de-CH" sz="2000" dirty="0">
              <a:latin typeface="Arial" charset="0"/>
              <a:cs typeface="Arial" charset="0"/>
            </a:endParaRPr>
          </a:p>
          <a:p>
            <a:pPr marL="0" indent="0">
              <a:buClr>
                <a:srgbClr val="C00000"/>
              </a:buClr>
              <a:buNone/>
            </a:pPr>
            <a:endParaRPr lang="de-CH" sz="2000" dirty="0">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3" name="Onlinemedien 2">
            <a:hlinkClick r:id="" action="ppaction://media"/>
            <a:extLst>
              <a:ext uri="{FF2B5EF4-FFF2-40B4-BE49-F238E27FC236}">
                <a16:creationId xmlns:a16="http://schemas.microsoft.com/office/drawing/2014/main" id="{F802F064-4967-4766-A7A6-9C8996F16F8C}"/>
              </a:ext>
            </a:extLst>
          </p:cNvPr>
          <p:cNvPicPr>
            <a:picLocks noRot="1" noChangeAspect="1"/>
          </p:cNvPicPr>
          <p:nvPr>
            <a:videoFile r:link="rId1"/>
          </p:nvPr>
        </p:nvPicPr>
        <p:blipFill rotWithShape="1">
          <a:blip r:embed="rId4">
            <a:extLst>
              <a:ext uri="{28A0092B-C50C-407E-A947-70E740481C1C}">
                <a14:useLocalDpi xmlns:a14="http://schemas.microsoft.com/office/drawing/2010/main" val="0"/>
              </a:ext>
            </a:extLst>
          </a:blip>
          <a:srcRect l="2684" r="9328"/>
          <a:stretch/>
        </p:blipFill>
        <p:spPr>
          <a:xfrm>
            <a:off x="496211" y="2119313"/>
            <a:ext cx="7056784" cy="3924000"/>
          </a:xfrm>
          <a:prstGeom prst="rect">
            <a:avLst/>
          </a:prstGeom>
        </p:spPr>
      </p:pic>
      <p:sp>
        <p:nvSpPr>
          <p:cNvPr id="13" name="Rectangle 4">
            <a:extLst>
              <a:ext uri="{FF2B5EF4-FFF2-40B4-BE49-F238E27FC236}">
                <a16:creationId xmlns:a16="http://schemas.microsoft.com/office/drawing/2014/main" id="{C4491EFD-CAF5-534F-83FE-68D97E97668C}"/>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5" name="Grafik 14">
            <a:extLst>
              <a:ext uri="{FF2B5EF4-FFF2-40B4-BE49-F238E27FC236}">
                <a16:creationId xmlns:a16="http://schemas.microsoft.com/office/drawing/2014/main" id="{61A966EB-50C9-DB3E-1D5F-9A0A13D144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Tree>
    <p:extLst>
      <p:ext uri="{BB962C8B-B14F-4D97-AF65-F5344CB8AC3E}">
        <p14:creationId xmlns:p14="http://schemas.microsoft.com/office/powerpoint/2010/main" val="19183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7782214-4BDB-E583-7FC3-54532B20A0A6}"/>
              </a:ext>
            </a:extLst>
          </p:cNvPr>
          <p:cNvPicPr>
            <a:picLocks noChangeAspect="1"/>
          </p:cNvPicPr>
          <p:nvPr/>
        </p:nvPicPr>
        <p:blipFill rotWithShape="1">
          <a:blip r:embed="rId3">
            <a:extLst>
              <a:ext uri="{28A0092B-C50C-407E-A947-70E740481C1C}">
                <a14:useLocalDpi xmlns:a14="http://schemas.microsoft.com/office/drawing/2010/main" val="0"/>
              </a:ext>
            </a:extLst>
          </a:blip>
          <a:srcRect l="17174" t="13210" r="16677" b="13728"/>
          <a:stretch/>
        </p:blipFill>
        <p:spPr>
          <a:xfrm>
            <a:off x="407005" y="1209502"/>
            <a:ext cx="8352928" cy="5189564"/>
          </a:xfrm>
          <a:prstGeom prst="rect">
            <a:avLst/>
          </a:prstGeom>
        </p:spPr>
      </p:pic>
      <p:sp>
        <p:nvSpPr>
          <p:cNvPr id="18433" name="Titel 1"/>
          <p:cNvSpPr>
            <a:spLocks noGrp="1"/>
          </p:cNvSpPr>
          <p:nvPr>
            <p:ph type="title"/>
          </p:nvPr>
        </p:nvSpPr>
        <p:spPr/>
        <p:txBody>
          <a:bodyPr/>
          <a:lstStyle/>
          <a:p>
            <a:pPr algn="l"/>
            <a:r>
              <a:rPr lang="de-CH" sz="3000" b="1" dirty="0">
                <a:latin typeface="Arial" charset="0"/>
                <a:cs typeface="Arial" charset="0"/>
              </a:rPr>
              <a:t>Das Berufsbildungssystem der Schweiz</a:t>
            </a:r>
          </a:p>
        </p:txBody>
      </p:sp>
      <p:sp>
        <p:nvSpPr>
          <p:cNvPr id="18436"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9" name="Grafik 8">
            <a:extLst>
              <a:ext uri="{FF2B5EF4-FFF2-40B4-BE49-F238E27FC236}">
                <a16:creationId xmlns:a16="http://schemas.microsoft.com/office/drawing/2014/main" id="{EF73DCCA-6CD7-6EFB-AB0F-5525FA9A86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
        <p:nvSpPr>
          <p:cNvPr id="8" name="Rectangle 4">
            <a:extLst>
              <a:ext uri="{FF2B5EF4-FFF2-40B4-BE49-F238E27FC236}">
                <a16:creationId xmlns:a16="http://schemas.microsoft.com/office/drawing/2014/main" id="{645AD0B1-C0D2-D16B-7808-9199EE5949DC}"/>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pPr algn="l"/>
            <a:r>
              <a:rPr lang="de-CH" sz="3000" b="1" dirty="0">
                <a:latin typeface="Arial" charset="0"/>
                <a:cs typeface="Arial" charset="0"/>
              </a:rPr>
              <a:t>Fachfrau / Fachmann Betreuung </a:t>
            </a:r>
            <a:r>
              <a:rPr lang="de-CH" sz="3000" b="1" dirty="0" err="1">
                <a:latin typeface="Arial" charset="0"/>
                <a:cs typeface="Arial" charset="0"/>
              </a:rPr>
              <a:t>FaBe</a:t>
            </a:r>
            <a:endParaRPr lang="de-CH" sz="1600" b="1" dirty="0">
              <a:solidFill>
                <a:srgbClr val="00B050"/>
              </a:solidFill>
              <a:latin typeface="Arial" charset="0"/>
              <a:cs typeface="Arial" charset="0"/>
            </a:endParaRPr>
          </a:p>
        </p:txBody>
      </p:sp>
      <p:sp>
        <p:nvSpPr>
          <p:cNvPr id="16389" name="Line 4"/>
          <p:cNvSpPr>
            <a:spLocks noChangeShapeType="1"/>
          </p:cNvSpPr>
          <p:nvPr/>
        </p:nvSpPr>
        <p:spPr bwMode="auto">
          <a:xfrm>
            <a:off x="468313" y="1196975"/>
            <a:ext cx="8207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1" name="Rectangle 4">
            <a:extLst>
              <a:ext uri="{FF2B5EF4-FFF2-40B4-BE49-F238E27FC236}">
                <a16:creationId xmlns:a16="http://schemas.microsoft.com/office/drawing/2014/main" id="{BDE16851-EDA8-F91F-C717-320C206564EC}"/>
              </a:ext>
            </a:extLst>
          </p:cNvPr>
          <p:cNvSpPr txBox="1">
            <a:spLocks noChangeArrowheads="1"/>
          </p:cNvSpPr>
          <p:nvPr/>
        </p:nvSpPr>
        <p:spPr bwMode="auto">
          <a:xfrm>
            <a:off x="468313" y="6381328"/>
            <a:ext cx="5829945"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de-CH"/>
            </a:defPPr>
            <a:lvl1pPr algn="l" rtl="0" fontAlgn="base">
              <a:lnSpc>
                <a:spcPct val="100000"/>
              </a:lnSpc>
              <a:spcBef>
                <a:spcPct val="0"/>
              </a:spcBef>
              <a:spcAft>
                <a:spcPct val="0"/>
              </a:spcAft>
              <a:defRPr sz="1200" kern="1200">
                <a:solidFill>
                  <a:schemeClr val="tx1"/>
                </a:solidFill>
                <a:latin typeface="Arial" charset="0"/>
                <a:ea typeface="+mn-ea"/>
                <a:cs typeface="+mn-cs"/>
              </a:defRPr>
            </a:lvl1pPr>
            <a:lvl2pPr marL="457200" algn="l" rtl="0" fontAlgn="base">
              <a:lnSpc>
                <a:spcPct val="90000"/>
              </a:lnSpc>
              <a:spcBef>
                <a:spcPct val="20000"/>
              </a:spcBef>
              <a:spcAft>
                <a:spcPct val="0"/>
              </a:spcAft>
              <a:defRPr kern="1200">
                <a:solidFill>
                  <a:srgbClr val="364C38"/>
                </a:solidFill>
                <a:latin typeface="Arial" charset="0"/>
                <a:ea typeface="+mn-ea"/>
                <a:cs typeface="+mn-cs"/>
              </a:defRPr>
            </a:lvl2pPr>
            <a:lvl3pPr marL="914400" algn="l" rtl="0" fontAlgn="base">
              <a:lnSpc>
                <a:spcPct val="90000"/>
              </a:lnSpc>
              <a:spcBef>
                <a:spcPct val="20000"/>
              </a:spcBef>
              <a:spcAft>
                <a:spcPct val="0"/>
              </a:spcAft>
              <a:defRPr kern="1200">
                <a:solidFill>
                  <a:srgbClr val="364C38"/>
                </a:solidFill>
                <a:latin typeface="Arial" charset="0"/>
                <a:ea typeface="+mn-ea"/>
                <a:cs typeface="+mn-cs"/>
              </a:defRPr>
            </a:lvl3pPr>
            <a:lvl4pPr marL="1371600" algn="l" rtl="0" fontAlgn="base">
              <a:lnSpc>
                <a:spcPct val="90000"/>
              </a:lnSpc>
              <a:spcBef>
                <a:spcPct val="20000"/>
              </a:spcBef>
              <a:spcAft>
                <a:spcPct val="0"/>
              </a:spcAft>
              <a:defRPr kern="1200">
                <a:solidFill>
                  <a:srgbClr val="364C38"/>
                </a:solidFill>
                <a:latin typeface="Arial" charset="0"/>
                <a:ea typeface="+mn-ea"/>
                <a:cs typeface="+mn-cs"/>
              </a:defRPr>
            </a:lvl4pPr>
            <a:lvl5pPr marL="1828800" algn="l" rtl="0" fontAlgn="base">
              <a:lnSpc>
                <a:spcPct val="90000"/>
              </a:lnSpc>
              <a:spcBef>
                <a:spcPct val="20000"/>
              </a:spcBef>
              <a:spcAft>
                <a:spcPct val="0"/>
              </a:spcAft>
              <a:defRPr kern="1200">
                <a:solidFill>
                  <a:srgbClr val="364C38"/>
                </a:solidFill>
                <a:latin typeface="Arial" charset="0"/>
                <a:ea typeface="+mn-ea"/>
                <a:cs typeface="+mn-cs"/>
              </a:defRPr>
            </a:lvl5pPr>
            <a:lvl6pPr marL="2286000" algn="l" defTabSz="914400" rtl="0" eaLnBrk="1" latinLnBrk="0" hangingPunct="1">
              <a:defRPr kern="1200">
                <a:solidFill>
                  <a:srgbClr val="364C38"/>
                </a:solidFill>
                <a:latin typeface="Arial" charset="0"/>
                <a:ea typeface="+mn-ea"/>
                <a:cs typeface="+mn-cs"/>
              </a:defRPr>
            </a:lvl6pPr>
            <a:lvl7pPr marL="2743200" algn="l" defTabSz="914400" rtl="0" eaLnBrk="1" latinLnBrk="0" hangingPunct="1">
              <a:defRPr kern="1200">
                <a:solidFill>
                  <a:srgbClr val="364C38"/>
                </a:solidFill>
                <a:latin typeface="Arial" charset="0"/>
                <a:ea typeface="+mn-ea"/>
                <a:cs typeface="+mn-cs"/>
              </a:defRPr>
            </a:lvl7pPr>
            <a:lvl8pPr marL="3200400" algn="l" defTabSz="914400" rtl="0" eaLnBrk="1" latinLnBrk="0" hangingPunct="1">
              <a:defRPr kern="1200">
                <a:solidFill>
                  <a:srgbClr val="364C38"/>
                </a:solidFill>
                <a:latin typeface="Arial" charset="0"/>
                <a:ea typeface="+mn-ea"/>
                <a:cs typeface="+mn-cs"/>
              </a:defRPr>
            </a:lvl8pPr>
            <a:lvl9pPr marL="3657600" algn="l" defTabSz="914400" rtl="0" eaLnBrk="1" latinLnBrk="0" hangingPunct="1">
              <a:defRPr kern="1200">
                <a:solidFill>
                  <a:srgbClr val="364C38"/>
                </a:solidFill>
                <a:latin typeface="Arial" charset="0"/>
                <a:ea typeface="+mn-ea"/>
                <a:cs typeface="+mn-cs"/>
              </a:defRPr>
            </a:lvl9pPr>
          </a:lstStyle>
          <a:p>
            <a:pPr>
              <a:defRPr/>
            </a:pPr>
            <a:r>
              <a:rPr lang="de-CH" altLang="de-DE" b="1" dirty="0">
                <a:solidFill>
                  <a:srgbClr val="7F7F7F"/>
                </a:solidFill>
                <a:latin typeface="Arial" panose="020B0604020202020204" pitchFamily="34" charset="0"/>
                <a:cs typeface="Arial" panose="020B0604020202020204" pitchFamily="34" charset="0"/>
              </a:rPr>
              <a:t>OdA Gesundheit und Soziales Graubünden</a:t>
            </a:r>
          </a:p>
          <a:p>
            <a:pPr>
              <a:defRPr/>
            </a:pPr>
            <a:endParaRPr lang="de-CH" dirty="0">
              <a:solidFill>
                <a:srgbClr val="7F7F7F"/>
              </a:solidFill>
              <a:latin typeface="Arial" panose="020B0604020202020204" pitchFamily="34" charset="0"/>
              <a:cs typeface="Arial" panose="020B0604020202020204" pitchFamily="34" charset="0"/>
            </a:endParaRPr>
          </a:p>
        </p:txBody>
      </p:sp>
      <p:pic>
        <p:nvPicPr>
          <p:cNvPr id="13" name="Grafik 12">
            <a:extLst>
              <a:ext uri="{FF2B5EF4-FFF2-40B4-BE49-F238E27FC236}">
                <a16:creationId xmlns:a16="http://schemas.microsoft.com/office/drawing/2014/main" id="{DA9B762B-B502-25B8-8A4D-93CC14280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331"/>
          <a:stretch/>
        </p:blipFill>
        <p:spPr>
          <a:xfrm>
            <a:off x="7552995" y="6382706"/>
            <a:ext cx="1118897" cy="204412"/>
          </a:xfrm>
          <a:prstGeom prst="rect">
            <a:avLst/>
          </a:prstGeom>
        </p:spPr>
      </p:pic>
      <p:sp>
        <p:nvSpPr>
          <p:cNvPr id="14" name="Inhaltsplatzhalter 2">
            <a:extLst>
              <a:ext uri="{FF2B5EF4-FFF2-40B4-BE49-F238E27FC236}">
                <a16:creationId xmlns:a16="http://schemas.microsoft.com/office/drawing/2014/main" id="{3D692B76-537F-B6E0-37B1-594D7A2C4832}"/>
              </a:ext>
            </a:extLst>
          </p:cNvPr>
          <p:cNvSpPr>
            <a:spLocks noGrp="1"/>
          </p:cNvSpPr>
          <p:nvPr>
            <p:ph idx="1"/>
          </p:nvPr>
        </p:nvSpPr>
        <p:spPr>
          <a:xfrm>
            <a:off x="457200" y="1600200"/>
            <a:ext cx="8229600" cy="4525963"/>
          </a:xfrm>
        </p:spPr>
        <p:txBody>
          <a:bodyPr/>
          <a:lstStyle/>
          <a:p>
            <a:pPr>
              <a:buClr>
                <a:srgbClr val="AED055"/>
              </a:buClr>
              <a:buFont typeface="Wingdings" pitchFamily="2" charset="2"/>
              <a:buChar char="§"/>
            </a:pPr>
            <a:r>
              <a:rPr lang="de-CH" sz="2000" dirty="0">
                <a:latin typeface="Arial" charset="0"/>
                <a:cs typeface="Arial" charset="0"/>
                <a:sym typeface="Wingdings" pitchFamily="2" charset="2"/>
              </a:rPr>
              <a:t>Fachrichtung Kinder (KIN)</a:t>
            </a:r>
          </a:p>
          <a:p>
            <a:pPr>
              <a:buClr>
                <a:srgbClr val="AED055"/>
              </a:buClr>
              <a:buFont typeface="Wingdings" pitchFamily="2" charset="2"/>
              <a:buChar char="§"/>
            </a:pPr>
            <a:r>
              <a:rPr lang="de-CH" sz="2000" dirty="0">
                <a:latin typeface="Arial" charset="0"/>
                <a:cs typeface="Arial" charset="0"/>
                <a:sym typeface="Wingdings" pitchFamily="2" charset="2"/>
              </a:rPr>
              <a:t>Fachrichtung Menschen mit Beeinträchtigung (</a:t>
            </a:r>
            <a:r>
              <a:rPr lang="de-CH" sz="2000" dirty="0" err="1">
                <a:latin typeface="Arial" charset="0"/>
                <a:cs typeface="Arial" charset="0"/>
                <a:sym typeface="Wingdings" pitchFamily="2" charset="2"/>
              </a:rPr>
              <a:t>MmB</a:t>
            </a:r>
            <a:r>
              <a:rPr lang="de-CH" sz="2000" dirty="0">
                <a:latin typeface="Arial" charset="0"/>
                <a:cs typeface="Arial" charset="0"/>
                <a:sym typeface="Wingdings" pitchFamily="2" charset="2"/>
              </a:rPr>
              <a:t>)</a:t>
            </a:r>
          </a:p>
          <a:p>
            <a:pPr>
              <a:buClr>
                <a:srgbClr val="AED055"/>
              </a:buClr>
              <a:buFont typeface="Wingdings" pitchFamily="2" charset="2"/>
              <a:buChar char="§"/>
            </a:pPr>
            <a:r>
              <a:rPr lang="de-CH" sz="2000" dirty="0">
                <a:latin typeface="Arial" charset="0"/>
                <a:cs typeface="Arial" charset="0"/>
                <a:sym typeface="Wingdings" pitchFamily="2" charset="2"/>
              </a:rPr>
              <a:t>Fachrichtung Menschen im Alter (</a:t>
            </a:r>
            <a:r>
              <a:rPr lang="de-CH" sz="2000" dirty="0" err="1">
                <a:latin typeface="Arial" charset="0"/>
                <a:cs typeface="Arial" charset="0"/>
                <a:sym typeface="Wingdings" pitchFamily="2" charset="2"/>
              </a:rPr>
              <a:t>MiA</a:t>
            </a:r>
            <a:r>
              <a:rPr lang="de-CH" sz="2000" dirty="0">
                <a:latin typeface="Arial" charset="0"/>
                <a:cs typeface="Arial" charset="0"/>
                <a:sym typeface="Wingdings" pitchFamily="2" charset="2"/>
              </a:rPr>
              <a:t>)</a:t>
            </a:r>
            <a:endParaRPr lang="de-CH" sz="2000" dirty="0">
              <a:latin typeface="Arial" charset="0"/>
              <a:cs typeface="Arial" charset="0"/>
            </a:endParaRPr>
          </a:p>
        </p:txBody>
      </p:sp>
    </p:spTree>
    <p:extLst>
      <p:ext uri="{BB962C8B-B14F-4D97-AF65-F5344CB8AC3E}">
        <p14:creationId xmlns:p14="http://schemas.microsoft.com/office/powerpoint/2010/main" val="164223238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2662</Words>
  <Application>Microsoft Office PowerPoint</Application>
  <PresentationFormat>Bildschirmpräsentation (4:3)</PresentationFormat>
  <Paragraphs>427</Paragraphs>
  <Slides>40</Slides>
  <Notes>40</Notes>
  <HiddenSlides>1</HiddenSlides>
  <MMClips>4</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40</vt:i4>
      </vt:variant>
    </vt:vector>
  </HeadingPairs>
  <TitlesOfParts>
    <vt:vector size="45" baseType="lpstr">
      <vt:lpstr>Arial</vt:lpstr>
      <vt:lpstr>Calibri</vt:lpstr>
      <vt:lpstr>Symbol</vt:lpstr>
      <vt:lpstr>Wingdings</vt:lpstr>
      <vt:lpstr>Larissa</vt:lpstr>
      <vt:lpstr>Präsentationsvorlage Berufsinformationen</vt:lpstr>
      <vt:lpstr>Stiftung Muster Musterstrasse 1, 1000 Musterstadt  {Hier je nach Bedarf z. Bsp. Betriebslogo, Bild etc. einfügen} </vt:lpstr>
      <vt:lpstr>Themen</vt:lpstr>
      <vt:lpstr>Ein Blick auf...</vt:lpstr>
      <vt:lpstr>Ein Blick auf…</vt:lpstr>
      <vt:lpstr>Ein Blick auf…</vt:lpstr>
      <vt:lpstr>Ein Blick auf…</vt:lpstr>
      <vt:lpstr>Das Berufsbildungssystem der Schweiz</vt:lpstr>
      <vt:lpstr>Fachfrau / Fachmann Betreuung FaBe</vt:lpstr>
      <vt:lpstr>FaBe: Aufbau und Struktur</vt:lpstr>
      <vt:lpstr>FaBe: Berufsbild</vt:lpstr>
      <vt:lpstr>FaBe: Anforderungen</vt:lpstr>
      <vt:lpstr>Deutschkenntnisse / Sprachkompetenz</vt:lpstr>
      <vt:lpstr>FaBe: Lernen an 3 Lernorten</vt:lpstr>
      <vt:lpstr>FaBe: Unterrichtsinhalte am BGS, Chur</vt:lpstr>
      <vt:lpstr>FaBe: Perspektiven</vt:lpstr>
      <vt:lpstr>FaBe: Berufsmaturität</vt:lpstr>
      <vt:lpstr>AGS: Aufbau und Struktur</vt:lpstr>
      <vt:lpstr>AGS: Berufsbild</vt:lpstr>
      <vt:lpstr>AGS: Anforderungen</vt:lpstr>
      <vt:lpstr>AGS: Lernen an 3 Lernorten</vt:lpstr>
      <vt:lpstr>AGS: Unterrichtsinhalte am BGS, Chur</vt:lpstr>
      <vt:lpstr>AGS: Perspektiven</vt:lpstr>
      <vt:lpstr>Stiftung Muster</vt:lpstr>
      <vt:lpstr>Stiftung Muster</vt:lpstr>
      <vt:lpstr>Stiftung Muster</vt:lpstr>
      <vt:lpstr>Stiftung Muster</vt:lpstr>
      <vt:lpstr>Stiftung Muster</vt:lpstr>
      <vt:lpstr>Entschädigung während der Ausbildung</vt:lpstr>
      <vt:lpstr>Anfallende Kosten während der Ausbildung</vt:lpstr>
      <vt:lpstr>Weiterbildungsmöglichkeiten für FaBe</vt:lpstr>
      <vt:lpstr>Berufsfrau/-mann sein</vt:lpstr>
      <vt:lpstr>Berufsfrau/-mann sein</vt:lpstr>
      <vt:lpstr>Berufsbildner/in</vt:lpstr>
      <vt:lpstr>Sozialbegleiter/in oder Sozialarbeiter/in FH</vt:lpstr>
      <vt:lpstr>Sozialpädagoge/-pädagogin HF oder FH</vt:lpstr>
      <vt:lpstr>Arbeitsagoge/-agogin oder sozialpädagogische/r Werkstattleiter/in HF</vt:lpstr>
      <vt:lpstr>Migrationsfachfrau/-mann</vt:lpstr>
      <vt:lpstr>Interesse geweckt? {Beispieltext, betriebl. anpassen}</vt:lpstr>
      <vt:lpstr>Betriebsspezifische Informationen</vt:lpstr>
    </vt:vector>
  </TitlesOfParts>
  <Company>SIVC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Lenz Melanie</dc:creator>
  <cp:lastModifiedBy>Info OdA G+S</cp:lastModifiedBy>
  <cp:revision>320</cp:revision>
  <cp:lastPrinted>2017-06-30T13:26:04Z</cp:lastPrinted>
  <dcterms:created xsi:type="dcterms:W3CDTF">2012-02-23T07:40:13Z</dcterms:created>
  <dcterms:modified xsi:type="dcterms:W3CDTF">2022-10-21T06:14:26Z</dcterms:modified>
</cp:coreProperties>
</file>